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D1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90" d="100"/>
          <a:sy n="90" d="100"/>
        </p:scale>
        <p:origin x="4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93AB76-A67C-47F3-A61C-45CECC02D7B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307C2B-C481-4B5A-949D-D838AE94D3C3}">
      <dgm:prSet/>
      <dgm:spPr/>
      <dgm:t>
        <a:bodyPr/>
        <a:lstStyle/>
        <a:p>
          <a:r>
            <a:rPr lang="en-IN" dirty="0"/>
            <a:t>Box B (the Big one):</a:t>
          </a:r>
          <a:endParaRPr lang="en-US" dirty="0"/>
        </a:p>
      </dgm:t>
    </dgm:pt>
    <dgm:pt modelId="{D79B59AE-0EC8-4D88-8304-82D24EE15EFB}" type="parTrans" cxnId="{14C3F1CC-731A-4186-8BD9-FC9FFD4B3188}">
      <dgm:prSet/>
      <dgm:spPr/>
      <dgm:t>
        <a:bodyPr/>
        <a:lstStyle/>
        <a:p>
          <a:endParaRPr lang="en-US"/>
        </a:p>
      </dgm:t>
    </dgm:pt>
    <dgm:pt modelId="{CECC98ED-F84F-42EF-972D-B27ABD084451}" type="sibTrans" cxnId="{14C3F1CC-731A-4186-8BD9-FC9FFD4B3188}">
      <dgm:prSet/>
      <dgm:spPr/>
      <dgm:t>
        <a:bodyPr/>
        <a:lstStyle/>
        <a:p>
          <a:endParaRPr lang="en-US"/>
        </a:p>
      </dgm:t>
    </dgm:pt>
    <dgm:pt modelId="{96DC3B06-D66D-4B69-AEFA-16ED030E0527}">
      <dgm:prSet/>
      <dgm:spPr/>
      <dgm:t>
        <a:bodyPr/>
        <a:lstStyle/>
        <a:p>
          <a:r>
            <a:rPr lang="en-IN" dirty="0"/>
            <a:t>mass= m1</a:t>
          </a:r>
          <a:endParaRPr lang="en-US" dirty="0"/>
        </a:p>
      </dgm:t>
    </dgm:pt>
    <dgm:pt modelId="{EB8B1CB7-0BB0-46D0-BFBF-BBB398D9E33E}" type="parTrans" cxnId="{8788FC3C-AAA2-4A5F-B2A1-12D6CF4257DE}">
      <dgm:prSet/>
      <dgm:spPr/>
      <dgm:t>
        <a:bodyPr/>
        <a:lstStyle/>
        <a:p>
          <a:endParaRPr lang="en-US"/>
        </a:p>
      </dgm:t>
    </dgm:pt>
    <dgm:pt modelId="{063DF2E1-CBEB-4DCB-98BE-677D318E08F3}" type="sibTrans" cxnId="{8788FC3C-AAA2-4A5F-B2A1-12D6CF4257DE}">
      <dgm:prSet/>
      <dgm:spPr/>
      <dgm:t>
        <a:bodyPr/>
        <a:lstStyle/>
        <a:p>
          <a:endParaRPr lang="en-US"/>
        </a:p>
      </dgm:t>
    </dgm:pt>
    <dgm:pt modelId="{CD1BE673-4091-4F6B-8315-88DFE84E5577}">
      <dgm:prSet/>
      <dgm:spPr/>
      <dgm:t>
        <a:bodyPr/>
        <a:lstStyle/>
        <a:p>
          <a:r>
            <a:rPr lang="en-IN" dirty="0"/>
            <a:t>v = v1</a:t>
          </a:r>
          <a:endParaRPr lang="en-US" dirty="0"/>
        </a:p>
      </dgm:t>
    </dgm:pt>
    <dgm:pt modelId="{AF80FA09-E8FD-4074-A175-5A68FE56CF51}" type="parTrans" cxnId="{F7BBF294-C1B6-406D-AFC1-735A99B3575B}">
      <dgm:prSet/>
      <dgm:spPr/>
      <dgm:t>
        <a:bodyPr/>
        <a:lstStyle/>
        <a:p>
          <a:endParaRPr lang="en-US"/>
        </a:p>
      </dgm:t>
    </dgm:pt>
    <dgm:pt modelId="{F70F6C4F-A644-4083-93C0-DAFCE5C31AB9}" type="sibTrans" cxnId="{F7BBF294-C1B6-406D-AFC1-735A99B3575B}">
      <dgm:prSet/>
      <dgm:spPr/>
      <dgm:t>
        <a:bodyPr/>
        <a:lstStyle/>
        <a:p>
          <a:endParaRPr lang="en-US"/>
        </a:p>
      </dgm:t>
    </dgm:pt>
    <dgm:pt modelId="{F3841B6E-F2EC-48C8-B246-CFB9BAC8A4EF}">
      <dgm:prSet/>
      <dgm:spPr/>
      <dgm:t>
        <a:bodyPr/>
        <a:lstStyle/>
        <a:p>
          <a:r>
            <a:rPr lang="en-IN" dirty="0"/>
            <a:t>Box A (the Small one):</a:t>
          </a:r>
          <a:endParaRPr lang="en-US" dirty="0"/>
        </a:p>
      </dgm:t>
    </dgm:pt>
    <dgm:pt modelId="{681D6D91-8340-4B41-9345-0F7ACD839A49}" type="parTrans" cxnId="{9C86495D-9232-4D14-AFF5-1C98B0C3824F}">
      <dgm:prSet/>
      <dgm:spPr/>
      <dgm:t>
        <a:bodyPr/>
        <a:lstStyle/>
        <a:p>
          <a:endParaRPr lang="en-US"/>
        </a:p>
      </dgm:t>
    </dgm:pt>
    <dgm:pt modelId="{5431D6F6-2869-4471-82B4-DFC8291D161E}" type="sibTrans" cxnId="{9C86495D-9232-4D14-AFF5-1C98B0C3824F}">
      <dgm:prSet/>
      <dgm:spPr/>
      <dgm:t>
        <a:bodyPr/>
        <a:lstStyle/>
        <a:p>
          <a:endParaRPr lang="en-US"/>
        </a:p>
      </dgm:t>
    </dgm:pt>
    <dgm:pt modelId="{FBA7784A-990E-403B-8452-9CE6E91D9C3D}">
      <dgm:prSet/>
      <dgm:spPr/>
      <dgm:t>
        <a:bodyPr/>
        <a:lstStyle/>
        <a:p>
          <a:r>
            <a:rPr lang="en-IN" dirty="0"/>
            <a:t>mass= m2</a:t>
          </a:r>
          <a:endParaRPr lang="en-US" dirty="0"/>
        </a:p>
      </dgm:t>
    </dgm:pt>
    <dgm:pt modelId="{99552FBA-466D-4B28-A4E4-85F522F2AF42}" type="parTrans" cxnId="{1A76A962-2CB1-4937-B3A6-E6EA20D77483}">
      <dgm:prSet/>
      <dgm:spPr/>
      <dgm:t>
        <a:bodyPr/>
        <a:lstStyle/>
        <a:p>
          <a:endParaRPr lang="en-US"/>
        </a:p>
      </dgm:t>
    </dgm:pt>
    <dgm:pt modelId="{E1D449C2-EA55-4D49-BE9D-3272A907A044}" type="sibTrans" cxnId="{1A76A962-2CB1-4937-B3A6-E6EA20D77483}">
      <dgm:prSet/>
      <dgm:spPr/>
      <dgm:t>
        <a:bodyPr/>
        <a:lstStyle/>
        <a:p>
          <a:endParaRPr lang="en-US"/>
        </a:p>
      </dgm:t>
    </dgm:pt>
    <dgm:pt modelId="{67AEA6FC-5668-44FB-B7A9-CFF48B4E11C2}">
      <dgm:prSet/>
      <dgm:spPr/>
      <dgm:t>
        <a:bodyPr/>
        <a:lstStyle/>
        <a:p>
          <a:r>
            <a:rPr lang="en-IN" dirty="0"/>
            <a:t>v = v2</a:t>
          </a:r>
          <a:endParaRPr lang="en-US" dirty="0"/>
        </a:p>
      </dgm:t>
    </dgm:pt>
    <dgm:pt modelId="{7A10AECD-ED34-4B32-A98D-5A9E66BFF0F0}" type="parTrans" cxnId="{19D8C5F7-C71D-4060-A508-84A576FAC751}">
      <dgm:prSet/>
      <dgm:spPr/>
      <dgm:t>
        <a:bodyPr/>
        <a:lstStyle/>
        <a:p>
          <a:endParaRPr lang="en-US"/>
        </a:p>
      </dgm:t>
    </dgm:pt>
    <dgm:pt modelId="{23A28D5D-4EBD-41D6-A971-5B6D36287691}" type="sibTrans" cxnId="{19D8C5F7-C71D-4060-A508-84A576FAC751}">
      <dgm:prSet/>
      <dgm:spPr/>
      <dgm:t>
        <a:bodyPr/>
        <a:lstStyle/>
        <a:p>
          <a:endParaRPr lang="en-US"/>
        </a:p>
      </dgm:t>
    </dgm:pt>
    <dgm:pt modelId="{154B1F91-1871-4B02-BF71-6F1F8DF7E24B}" type="pres">
      <dgm:prSet presAssocID="{2793AB76-A67C-47F3-A61C-45CECC02D7B2}" presName="linear" presStyleCnt="0">
        <dgm:presLayoutVars>
          <dgm:animLvl val="lvl"/>
          <dgm:resizeHandles val="exact"/>
        </dgm:presLayoutVars>
      </dgm:prSet>
      <dgm:spPr/>
    </dgm:pt>
    <dgm:pt modelId="{948CC754-CAEF-4E0C-8CBB-8853137507BF}" type="pres">
      <dgm:prSet presAssocID="{C7307C2B-C481-4B5A-949D-D838AE94D3C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3168ED8-A6F2-485A-9A2B-BEB0DF98B0E9}" type="pres">
      <dgm:prSet presAssocID="{C7307C2B-C481-4B5A-949D-D838AE94D3C3}" presName="childText" presStyleLbl="revTx" presStyleIdx="0" presStyleCnt="2">
        <dgm:presLayoutVars>
          <dgm:bulletEnabled val="1"/>
        </dgm:presLayoutVars>
      </dgm:prSet>
      <dgm:spPr/>
    </dgm:pt>
    <dgm:pt modelId="{16DF5150-1897-49DD-83F1-85E802557540}" type="pres">
      <dgm:prSet presAssocID="{F3841B6E-F2EC-48C8-B246-CFB9BAC8A4E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2E010FB-0B49-4206-AC0C-CF2E516535BC}" type="pres">
      <dgm:prSet presAssocID="{F3841B6E-F2EC-48C8-B246-CFB9BAC8A4EF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9DA69729-B73E-4C8C-B0EB-08C3FBEB844C}" type="presOf" srcId="{CD1BE673-4091-4F6B-8315-88DFE84E5577}" destId="{13168ED8-A6F2-485A-9A2B-BEB0DF98B0E9}" srcOrd="0" destOrd="1" presId="urn:microsoft.com/office/officeart/2005/8/layout/vList2"/>
    <dgm:cxn modelId="{8788FC3C-AAA2-4A5F-B2A1-12D6CF4257DE}" srcId="{C7307C2B-C481-4B5A-949D-D838AE94D3C3}" destId="{96DC3B06-D66D-4B69-AEFA-16ED030E0527}" srcOrd="0" destOrd="0" parTransId="{EB8B1CB7-0BB0-46D0-BFBF-BBB398D9E33E}" sibTransId="{063DF2E1-CBEB-4DCB-98BE-677D318E08F3}"/>
    <dgm:cxn modelId="{9C86495D-9232-4D14-AFF5-1C98B0C3824F}" srcId="{2793AB76-A67C-47F3-A61C-45CECC02D7B2}" destId="{F3841B6E-F2EC-48C8-B246-CFB9BAC8A4EF}" srcOrd="1" destOrd="0" parTransId="{681D6D91-8340-4B41-9345-0F7ACD839A49}" sibTransId="{5431D6F6-2869-4471-82B4-DFC8291D161E}"/>
    <dgm:cxn modelId="{7744FE5D-6981-4270-AC8B-CDAE0DB58066}" type="presOf" srcId="{FBA7784A-990E-403B-8452-9CE6E91D9C3D}" destId="{72E010FB-0B49-4206-AC0C-CF2E516535BC}" srcOrd="0" destOrd="0" presId="urn:microsoft.com/office/officeart/2005/8/layout/vList2"/>
    <dgm:cxn modelId="{1A76A962-2CB1-4937-B3A6-E6EA20D77483}" srcId="{F3841B6E-F2EC-48C8-B246-CFB9BAC8A4EF}" destId="{FBA7784A-990E-403B-8452-9CE6E91D9C3D}" srcOrd="0" destOrd="0" parTransId="{99552FBA-466D-4B28-A4E4-85F522F2AF42}" sibTransId="{E1D449C2-EA55-4D49-BE9D-3272A907A044}"/>
    <dgm:cxn modelId="{BC004A7D-BC66-4A6C-96DF-1EA89A3305F7}" type="presOf" srcId="{2793AB76-A67C-47F3-A61C-45CECC02D7B2}" destId="{154B1F91-1871-4B02-BF71-6F1F8DF7E24B}" srcOrd="0" destOrd="0" presId="urn:microsoft.com/office/officeart/2005/8/layout/vList2"/>
    <dgm:cxn modelId="{B3147180-3381-482D-BE04-585506EA855B}" type="presOf" srcId="{67AEA6FC-5668-44FB-B7A9-CFF48B4E11C2}" destId="{72E010FB-0B49-4206-AC0C-CF2E516535BC}" srcOrd="0" destOrd="1" presId="urn:microsoft.com/office/officeart/2005/8/layout/vList2"/>
    <dgm:cxn modelId="{F7BBF294-C1B6-406D-AFC1-735A99B3575B}" srcId="{C7307C2B-C481-4B5A-949D-D838AE94D3C3}" destId="{CD1BE673-4091-4F6B-8315-88DFE84E5577}" srcOrd="1" destOrd="0" parTransId="{AF80FA09-E8FD-4074-A175-5A68FE56CF51}" sibTransId="{F70F6C4F-A644-4083-93C0-DAFCE5C31AB9}"/>
    <dgm:cxn modelId="{9FC8ACA1-AB28-4674-9025-5FDD966CB5F3}" type="presOf" srcId="{F3841B6E-F2EC-48C8-B246-CFB9BAC8A4EF}" destId="{16DF5150-1897-49DD-83F1-85E802557540}" srcOrd="0" destOrd="0" presId="urn:microsoft.com/office/officeart/2005/8/layout/vList2"/>
    <dgm:cxn modelId="{D15A25B9-C76D-43DD-8064-F5FEAA7E8F0F}" type="presOf" srcId="{96DC3B06-D66D-4B69-AEFA-16ED030E0527}" destId="{13168ED8-A6F2-485A-9A2B-BEB0DF98B0E9}" srcOrd="0" destOrd="0" presId="urn:microsoft.com/office/officeart/2005/8/layout/vList2"/>
    <dgm:cxn modelId="{7877BBB9-9BEF-4E36-A0A7-5E80907FD4A2}" type="presOf" srcId="{C7307C2B-C481-4B5A-949D-D838AE94D3C3}" destId="{948CC754-CAEF-4E0C-8CBB-8853137507BF}" srcOrd="0" destOrd="0" presId="urn:microsoft.com/office/officeart/2005/8/layout/vList2"/>
    <dgm:cxn modelId="{14C3F1CC-731A-4186-8BD9-FC9FFD4B3188}" srcId="{2793AB76-A67C-47F3-A61C-45CECC02D7B2}" destId="{C7307C2B-C481-4B5A-949D-D838AE94D3C3}" srcOrd="0" destOrd="0" parTransId="{D79B59AE-0EC8-4D88-8304-82D24EE15EFB}" sibTransId="{CECC98ED-F84F-42EF-972D-B27ABD084451}"/>
    <dgm:cxn modelId="{19D8C5F7-C71D-4060-A508-84A576FAC751}" srcId="{F3841B6E-F2EC-48C8-B246-CFB9BAC8A4EF}" destId="{67AEA6FC-5668-44FB-B7A9-CFF48B4E11C2}" srcOrd="1" destOrd="0" parTransId="{7A10AECD-ED34-4B32-A98D-5A9E66BFF0F0}" sibTransId="{23A28D5D-4EBD-41D6-A971-5B6D36287691}"/>
    <dgm:cxn modelId="{62576FDD-B0FB-4182-86CB-82DDFB4C1B4A}" type="presParOf" srcId="{154B1F91-1871-4B02-BF71-6F1F8DF7E24B}" destId="{948CC754-CAEF-4E0C-8CBB-8853137507BF}" srcOrd="0" destOrd="0" presId="urn:microsoft.com/office/officeart/2005/8/layout/vList2"/>
    <dgm:cxn modelId="{AF371C9B-4BF9-430D-A470-43585DA9EC76}" type="presParOf" srcId="{154B1F91-1871-4B02-BF71-6F1F8DF7E24B}" destId="{13168ED8-A6F2-485A-9A2B-BEB0DF98B0E9}" srcOrd="1" destOrd="0" presId="urn:microsoft.com/office/officeart/2005/8/layout/vList2"/>
    <dgm:cxn modelId="{3981A853-22B0-4DB4-A882-F0F4B793E4D7}" type="presParOf" srcId="{154B1F91-1871-4B02-BF71-6F1F8DF7E24B}" destId="{16DF5150-1897-49DD-83F1-85E802557540}" srcOrd="2" destOrd="0" presId="urn:microsoft.com/office/officeart/2005/8/layout/vList2"/>
    <dgm:cxn modelId="{25A11D66-2C70-4F38-90A7-C36485550C9B}" type="presParOf" srcId="{154B1F91-1871-4B02-BF71-6F1F8DF7E24B}" destId="{72E010FB-0B49-4206-AC0C-CF2E516535B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8CC754-CAEF-4E0C-8CBB-8853137507BF}">
      <dsp:nvSpPr>
        <dsp:cNvPr id="0" name=""/>
        <dsp:cNvSpPr/>
      </dsp:nvSpPr>
      <dsp:spPr>
        <a:xfrm>
          <a:off x="0" y="2338"/>
          <a:ext cx="6172412" cy="11536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400" kern="1200" dirty="0"/>
            <a:t>Box B (the Big one):</a:t>
          </a:r>
          <a:endParaRPr lang="en-US" sz="3400" kern="1200" dirty="0"/>
        </a:p>
      </dsp:txBody>
      <dsp:txXfrm>
        <a:off x="56315" y="58653"/>
        <a:ext cx="6059782" cy="1040990"/>
      </dsp:txXfrm>
    </dsp:sp>
    <dsp:sp modelId="{13168ED8-A6F2-485A-9A2B-BEB0DF98B0E9}">
      <dsp:nvSpPr>
        <dsp:cNvPr id="0" name=""/>
        <dsp:cNvSpPr/>
      </dsp:nvSpPr>
      <dsp:spPr>
        <a:xfrm>
          <a:off x="0" y="1155958"/>
          <a:ext cx="6172412" cy="1442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974" tIns="43180" rIns="241808" bIns="4318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700" kern="1200" dirty="0"/>
            <a:t>mass= m1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700" kern="1200" dirty="0"/>
            <a:t>v = v1</a:t>
          </a:r>
          <a:endParaRPr lang="en-US" sz="2700" kern="1200" dirty="0"/>
        </a:p>
      </dsp:txBody>
      <dsp:txXfrm>
        <a:off x="0" y="1155958"/>
        <a:ext cx="6172412" cy="1442790"/>
      </dsp:txXfrm>
    </dsp:sp>
    <dsp:sp modelId="{16DF5150-1897-49DD-83F1-85E802557540}">
      <dsp:nvSpPr>
        <dsp:cNvPr id="0" name=""/>
        <dsp:cNvSpPr/>
      </dsp:nvSpPr>
      <dsp:spPr>
        <a:xfrm>
          <a:off x="0" y="2598748"/>
          <a:ext cx="6172412" cy="11536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400" kern="1200" dirty="0"/>
            <a:t>Box A (the Small one):</a:t>
          </a:r>
          <a:endParaRPr lang="en-US" sz="3400" kern="1200" dirty="0"/>
        </a:p>
      </dsp:txBody>
      <dsp:txXfrm>
        <a:off x="56315" y="2655063"/>
        <a:ext cx="6059782" cy="1040990"/>
      </dsp:txXfrm>
    </dsp:sp>
    <dsp:sp modelId="{72E010FB-0B49-4206-AC0C-CF2E516535BC}">
      <dsp:nvSpPr>
        <dsp:cNvPr id="0" name=""/>
        <dsp:cNvSpPr/>
      </dsp:nvSpPr>
      <dsp:spPr>
        <a:xfrm>
          <a:off x="0" y="3752368"/>
          <a:ext cx="6172412" cy="1442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974" tIns="43180" rIns="241808" bIns="4318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700" kern="1200" dirty="0"/>
            <a:t>mass= m2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700" kern="1200" dirty="0"/>
            <a:t>v = v2</a:t>
          </a:r>
          <a:endParaRPr lang="en-US" sz="2700" kern="1200" dirty="0"/>
        </a:p>
      </dsp:txBody>
      <dsp:txXfrm>
        <a:off x="0" y="3752368"/>
        <a:ext cx="6172412" cy="14427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624162-7B5A-4FD3-9BAD-E3264FCF81C4}" type="datetimeFigureOut">
              <a:rPr lang="en-GB" smtClean="0"/>
              <a:t>15/02/2021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2027F-FEE1-4B47-A6C6-13E6C45E6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815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D69555-EE48-4B19-812B-4E1068DBF976}"/>
              </a:ext>
            </a:extLst>
          </p:cNvPr>
          <p:cNvSpPr/>
          <p:nvPr/>
        </p:nvSpPr>
        <p:spPr>
          <a:xfrm>
            <a:off x="7573754" y="0"/>
            <a:ext cx="4618246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57">
            <a:extLst>
              <a:ext uri="{FF2B5EF4-FFF2-40B4-BE49-F238E27FC236}">
                <a16:creationId xmlns:a16="http://schemas.microsoft.com/office/drawing/2014/main" id="{57AEB73D-F521-4B19-820F-12DB6BCC8406}"/>
              </a:ext>
            </a:extLst>
          </p:cNvPr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5388" y="863068"/>
            <a:ext cx="6007691" cy="4985916"/>
          </a:xfrm>
        </p:spPr>
        <p:txBody>
          <a:bodyPr anchor="ctr">
            <a:noAutofit/>
          </a:bodyPr>
          <a:lstStyle>
            <a:lvl1pPr algn="l">
              <a:lnSpc>
                <a:spcPct val="125000"/>
              </a:lnSpc>
              <a:defRPr sz="6000" b="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7352" y="863068"/>
            <a:ext cx="3351729" cy="5120069"/>
          </a:xfrm>
        </p:spPr>
        <p:txBody>
          <a:bodyPr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2400" b="0" cap="none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72EEBA-3A5D-41CE-8465-A45A0F65674E}"/>
              </a:ext>
            </a:extLst>
          </p:cNvPr>
          <p:cNvSpPr/>
          <p:nvPr/>
        </p:nvSpPr>
        <p:spPr>
          <a:xfrm rot="5400000">
            <a:off x="410121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9F4CF2F-CDFA-4A37-837C-819D5238EA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7353" y="6309360"/>
            <a:ext cx="2151134" cy="457200"/>
          </a:xfrm>
        </p:spPr>
        <p:txBody>
          <a:bodyPr/>
          <a:lstStyle/>
          <a:p>
            <a:pPr algn="l"/>
            <a:fld id="{0DCFB061-4267-4D9F-8017-6F550D3068DF}" type="datetime1">
              <a:rPr lang="en-US" smtClean="0"/>
              <a:t>2/15/2021</a:t>
            </a:fld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FECE62A-61A4-407D-8F0B-D459CD97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5388" y="6309360"/>
            <a:ext cx="6007691" cy="457200"/>
          </a:xfrm>
        </p:spPr>
        <p:txBody>
          <a:bodyPr/>
          <a:lstStyle>
            <a:lvl1pPr algn="r">
              <a:defRPr/>
            </a:lvl1pPr>
          </a:lstStyle>
          <a:p>
            <a:pPr algn="l"/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99FE60A9-FE2A-451F-9244-60FCE7FE9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727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ED5C-5A53-433E-8A55-46F54CE81DA5}" type="datetime1">
              <a:rPr lang="en-US" smtClean="0"/>
              <a:t>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135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FD12B6-57DE-4B63-A723-500B050FB7DD}"/>
              </a:ext>
            </a:extLst>
          </p:cNvPr>
          <p:cNvSpPr/>
          <p:nvPr/>
        </p:nvSpPr>
        <p:spPr>
          <a:xfrm>
            <a:off x="0" y="4215384"/>
            <a:ext cx="12192000" cy="264261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16" y="1406284"/>
            <a:ext cx="10593694" cy="2597841"/>
          </a:xfrm>
        </p:spPr>
        <p:txBody>
          <a:bodyPr anchor="b">
            <a:normAutofit/>
          </a:bodyPr>
          <a:lstStyle>
            <a:lvl1pPr algn="ctr">
              <a:lnSpc>
                <a:spcPct val="125000"/>
              </a:lnSpc>
              <a:defRPr sz="4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8312" y="4527856"/>
            <a:ext cx="6559018" cy="1570245"/>
          </a:xfr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1E2E75-4758-4930-8024-39287C962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ABC0C-B6DF-45E9-B954-11C99AA62C3E}" type="datetime1">
              <a:rPr lang="en-US" smtClean="0"/>
              <a:t>2/15/2021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8B9949-402C-42C2-9A94-16590FC0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39D83F6-DAF4-4876-AA41-F246EC970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613A19-DDA2-44F6-9ED4-F87771C684B8}"/>
              </a:ext>
            </a:extLst>
          </p:cNvPr>
          <p:cNvSpPr/>
          <p:nvPr/>
        </p:nvSpPr>
        <p:spPr>
          <a:xfrm>
            <a:off x="0" y="4215384"/>
            <a:ext cx="1218895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05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376670" y="705114"/>
            <a:ext cx="6172412" cy="2403846"/>
          </a:xfrm>
        </p:spPr>
        <p:txBody>
          <a:bodyPr anchor="b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670" y="3749040"/>
            <a:ext cx="6172411" cy="2346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B71B9-2624-4F21-93EE-35A78B1A0DAD}" type="datetime1">
              <a:rPr lang="en-US" smtClean="0"/>
              <a:t>2/15/2021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6B9B5-A5D1-4099-B52B-78F39AB0AFCB}"/>
              </a:ext>
            </a:extLst>
          </p:cNvPr>
          <p:cNvSpPr/>
          <p:nvPr/>
        </p:nvSpPr>
        <p:spPr>
          <a:xfrm rot="10800000">
            <a:off x="4693920" y="3396997"/>
            <a:ext cx="749808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727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6667" y="658999"/>
            <a:ext cx="6166422" cy="457200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668" y="1116199"/>
            <a:ext cx="6166422" cy="20621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76668" y="3623098"/>
            <a:ext cx="6166421" cy="457200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6670" y="4102370"/>
            <a:ext cx="6166419" cy="206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7C2A-BE2E-4840-A907-3254E2916C96}" type="datetime1">
              <a:rPr lang="en-US" smtClean="0"/>
              <a:t>2/15/2021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26B370B-8381-431F-9492-0EA120511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A89085-2231-4A9C-B23C-B199A9DD26C5}"/>
              </a:ext>
            </a:extLst>
          </p:cNvPr>
          <p:cNvSpPr/>
          <p:nvPr/>
        </p:nvSpPr>
        <p:spPr>
          <a:xfrm rot="10800000">
            <a:off x="4693920" y="3396997"/>
            <a:ext cx="749808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49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D215-1C45-48A0-8534-39FFE8A7C95A}" type="datetime1">
              <a:rPr lang="en-US" smtClean="0"/>
              <a:t>2/15/2021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051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CF41D3-C6B9-4E99-9321-87C4E2168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3A0F-DEF3-4134-98D0-2E1276938A8B}" type="datetime1">
              <a:rPr lang="en-US" smtClean="0"/>
              <a:t>2/15/2021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BC6EB-07B1-46AF-AC33-E998BC6AA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E3A0C1-6562-4819-9E88-4C1378FD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239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CA29BA-0143-49FF-8608-DB1623D99537}"/>
              </a:ext>
            </a:extLst>
          </p:cNvPr>
          <p:cNvSpPr/>
          <p:nvPr/>
        </p:nvSpPr>
        <p:spPr>
          <a:xfrm>
            <a:off x="0" y="0"/>
            <a:ext cx="8248592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3015" y="640079"/>
            <a:ext cx="2796066" cy="2551751"/>
          </a:xfrm>
        </p:spPr>
        <p:txBody>
          <a:bodyPr anchor="b">
            <a:normAutofit/>
          </a:bodyPr>
          <a:lstStyle>
            <a:lvl1pPr algn="l">
              <a:lnSpc>
                <a:spcPct val="135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818" y="640078"/>
            <a:ext cx="6969693" cy="545592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53015" y="3223803"/>
            <a:ext cx="2796066" cy="2872197"/>
          </a:xfrm>
        </p:spPr>
        <p:txBody>
          <a:bodyPr anchor="t">
            <a:normAutofit/>
          </a:bodyPr>
          <a:lstStyle>
            <a:lvl1pPr marL="0" indent="0">
              <a:spcBef>
                <a:spcPts val="1400"/>
              </a:spcBef>
              <a:buNone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10CF18-370D-4E80-AE4C-396FFDFCAE5D}"/>
              </a:ext>
            </a:extLst>
          </p:cNvPr>
          <p:cNvSpPr/>
          <p:nvPr/>
        </p:nvSpPr>
        <p:spPr>
          <a:xfrm rot="5400000">
            <a:off x="485159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C5EBFE9C-5A22-4462-9C51-E00C03F55C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015" y="6309360"/>
            <a:ext cx="1734207" cy="457200"/>
          </a:xfrm>
        </p:spPr>
        <p:txBody>
          <a:bodyPr/>
          <a:lstStyle>
            <a:lvl1pPr algn="l">
              <a:defRPr/>
            </a:lvl1pPr>
          </a:lstStyle>
          <a:p>
            <a:fld id="{61A2E4C8-2960-4ADD-862C-4D9643CB15AC}" type="datetime1">
              <a:rPr lang="en-US" smtClean="0"/>
              <a:t>2/15/2021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EBBFF2E-AA66-4B76-9139-CB000B5A4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8818" y="6309360"/>
            <a:ext cx="6993867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44F64C4-BF20-4F6B-B650-57C71C828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851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4996" y="640079"/>
            <a:ext cx="2714085" cy="2695903"/>
          </a:xfrm>
        </p:spPr>
        <p:txBody>
          <a:bodyPr anchor="b">
            <a:noAutofit/>
          </a:bodyPr>
          <a:lstStyle>
            <a:lvl1pPr algn="l"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248592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834996" y="3429000"/>
            <a:ext cx="2714085" cy="2508026"/>
          </a:xfrm>
        </p:spPr>
        <p:txBody>
          <a:bodyPr anchor="t">
            <a:normAutofit/>
          </a:bodyPr>
          <a:lstStyle>
            <a:lvl1pPr marL="0" indent="0">
              <a:spcBef>
                <a:spcPts val="1400"/>
              </a:spcBef>
              <a:buNone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949BC8-9ABF-49F6-851C-5DB0B86CA70D}"/>
              </a:ext>
            </a:extLst>
          </p:cNvPr>
          <p:cNvSpPr/>
          <p:nvPr/>
        </p:nvSpPr>
        <p:spPr>
          <a:xfrm rot="5400000">
            <a:off x="485159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E1EE21-E3FA-4D43-B224-C664959637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34997" y="6309360"/>
            <a:ext cx="1645920" cy="457200"/>
          </a:xfrm>
        </p:spPr>
        <p:txBody>
          <a:bodyPr/>
          <a:lstStyle/>
          <a:p>
            <a:fld id="{48BDEA15-09CD-4275-A8E0-385C965F48B0}" type="datetime1">
              <a:rPr lang="en-US" smtClean="0"/>
              <a:t>2/15/2021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2D7F83-8993-4ED4-9F02-663CC0850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678B7-E511-4CE1-BEE5-89E959B9B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309360"/>
            <a:ext cx="4946592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002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BC61-5547-4A60-8DA1-6699760D9972}" type="datetime1">
              <a:rPr lang="en-US" smtClean="0"/>
              <a:t>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052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24B9D1C6-60D0-4CD1-8F31-F912522EB041}" type="datetime1">
              <a:rPr lang="en-US" smtClean="0"/>
              <a:t>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8134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86F82F-1B47-46ED-8EAE-53EF71E59E9A}"/>
              </a:ext>
            </a:extLst>
          </p:cNvPr>
          <p:cNvSpPr/>
          <p:nvPr/>
        </p:nvSpPr>
        <p:spPr>
          <a:xfrm>
            <a:off x="4718302" y="0"/>
            <a:ext cx="747369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2918" y="705113"/>
            <a:ext cx="3411973" cy="5197498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6671" y="705113"/>
            <a:ext cx="6172412" cy="5197497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2917" y="6309360"/>
            <a:ext cx="341197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4AF8082C-0922-4249-A612-B415F5231620}" type="datetime1">
              <a:rPr lang="en-US" smtClean="0"/>
              <a:t>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76670" y="6309360"/>
            <a:ext cx="4946592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69202" y="6309360"/>
            <a:ext cx="979879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1BAF6F-6275-4646-9C59-331B29B9550F}"/>
              </a:ext>
            </a:extLst>
          </p:cNvPr>
          <p:cNvSpPr/>
          <p:nvPr/>
        </p:nvSpPr>
        <p:spPr>
          <a:xfrm rot="5400000">
            <a:off x="1257298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672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03" r:id="rId6"/>
    <p:sldLayoutId id="2147483699" r:id="rId7"/>
    <p:sldLayoutId id="2147483700" r:id="rId8"/>
    <p:sldLayoutId id="2147483701" r:id="rId9"/>
    <p:sldLayoutId id="2147483702" r:id="rId10"/>
    <p:sldLayoutId id="2147483704" r:id="rId11"/>
  </p:sldLayoutIdLst>
  <p:hf sldNum="0" hdr="0" ftr="0" dt="0"/>
  <p:txStyles>
    <p:titleStyle>
      <a:lvl1pPr algn="l" defTabSz="914400" rtl="0" eaLnBrk="1" latinLnBrk="0" hangingPunct="1">
        <a:lnSpc>
          <a:spcPct val="150000"/>
        </a:lnSpc>
        <a:spcBef>
          <a:spcPct val="0"/>
        </a:spcBef>
        <a:buNone/>
        <a:defRPr sz="36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EfHFsfGXjs" TargetMode="External"/><Relationship Id="rId2" Type="http://schemas.openxmlformats.org/officeDocument/2006/relationships/hyperlink" Target="https://www.youtube.com/channel/UCYO_jab_esuFRV4b17AJtAw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jsYwFizhncE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2">
            <a:extLst>
              <a:ext uri="{FF2B5EF4-FFF2-40B4-BE49-F238E27FC236}">
                <a16:creationId xmlns:a16="http://schemas.microsoft.com/office/drawing/2014/main" id="{CA22F210-7186-4074-94C5-FAD2C2EB1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3" descr="One luminous opened box among closed white square boxes">
            <a:extLst>
              <a:ext uri="{FF2B5EF4-FFF2-40B4-BE49-F238E27FC236}">
                <a16:creationId xmlns:a16="http://schemas.microsoft.com/office/drawing/2014/main" id="{8B5BD551-1E59-4531-812F-4EAB32F56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717" b="3283"/>
          <a:stretch/>
        </p:blipFill>
        <p:spPr>
          <a:xfrm>
            <a:off x="20" y="-1"/>
            <a:ext cx="12191980" cy="6858002"/>
          </a:xfrm>
          <a:prstGeom prst="rect">
            <a:avLst/>
          </a:prstGeom>
        </p:spPr>
      </p:pic>
      <p:sp>
        <p:nvSpPr>
          <p:cNvPr id="40" name="Rectangle 34">
            <a:extLst>
              <a:ext uri="{FF2B5EF4-FFF2-40B4-BE49-F238E27FC236}">
                <a16:creationId xmlns:a16="http://schemas.microsoft.com/office/drawing/2014/main" id="{7ED93057-B056-4D1D-B0DA-F1619DAAF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96071" y="825689"/>
            <a:ext cx="6795928" cy="25942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2B6DDB-E0CF-4C15-AE93-C169295DF7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59395" y="1064632"/>
            <a:ext cx="4797502" cy="1646763"/>
          </a:xfrm>
        </p:spPr>
        <p:txBody>
          <a:bodyPr anchor="b">
            <a:normAutofit/>
          </a:bodyPr>
          <a:lstStyle/>
          <a:p>
            <a:r>
              <a:rPr lang="en-IN" sz="3600" dirty="0">
                <a:solidFill>
                  <a:schemeClr val="bg1"/>
                </a:solidFill>
              </a:rPr>
              <a:t>The Block Puzzle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211932-E114-4369-86EA-298C994455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59394" y="2639833"/>
            <a:ext cx="4797502" cy="652651"/>
          </a:xfrm>
        </p:spPr>
        <p:txBody>
          <a:bodyPr anchor="t">
            <a:normAutofit/>
          </a:bodyPr>
          <a:lstStyle/>
          <a:p>
            <a:pPr>
              <a:lnSpc>
                <a:spcPct val="140000"/>
              </a:lnSpc>
            </a:pPr>
            <a:r>
              <a:rPr lang="en-IN" sz="1700">
                <a:solidFill>
                  <a:schemeClr val="bg1"/>
                </a:solidFill>
              </a:rPr>
              <a:t>Why Do Colliding Block Compute PI?</a:t>
            </a:r>
            <a:endParaRPr lang="en-GB" sz="1700">
              <a:solidFill>
                <a:schemeClr val="bg1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5B41592-BC5E-4AE2-8CA7-91C73FD8F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21226" y="889697"/>
            <a:ext cx="1070775" cy="2466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B574A3D-9991-4D4A-91DF-0D0DE47DB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724230" y="3396995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542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9">
            <a:extLst>
              <a:ext uri="{FF2B5EF4-FFF2-40B4-BE49-F238E27FC236}">
                <a16:creationId xmlns:a16="http://schemas.microsoft.com/office/drawing/2014/main" id="{1ED69555-EE48-4B19-812B-4E1068DBF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3754" y="0"/>
            <a:ext cx="4618246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57">
            <a:extLst>
              <a:ext uri="{FF2B5EF4-FFF2-40B4-BE49-F238E27FC236}">
                <a16:creationId xmlns:a16="http://schemas.microsoft.com/office/drawing/2014/main" id="{57AEB73D-F521-4B19-820F-12DB6BCC8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72EEBA-3A5D-41CE-8465-A45A0F656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0121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A164D6B-6878-4B9F-A2D0-985D39B17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5AB1FC-EC4B-4DC8-BB3D-52B1896912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6" y="1627977"/>
            <a:ext cx="6216561" cy="284407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64738AB-B6BE-4867-889A-52CE4AC8D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5468" y="0"/>
            <a:ext cx="4603482" cy="6112401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C1C0BC-60F9-4FF9-AC54-22D2411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3503" y="997528"/>
            <a:ext cx="3754671" cy="3240518"/>
          </a:xfrm>
        </p:spPr>
        <p:txBody>
          <a:bodyPr vert="horz" lIns="109728" tIns="109728" rIns="109728" bIns="91440" rtlCol="0" anchor="b">
            <a:noAutofit/>
          </a:bodyPr>
          <a:lstStyle/>
          <a:p>
            <a:pPr>
              <a:lnSpc>
                <a:spcPct val="115000"/>
              </a:lnSpc>
            </a:pPr>
            <a:r>
              <a:rPr lang="en-US" sz="2000" b="0" cap="all" dirty="0">
                <a:solidFill>
                  <a:schemeClr val="tx2"/>
                </a:solidFill>
              </a:rPr>
              <a:t>Let’s Imaging a 2D plane, where there is no Friction. On the left side is a wall. There are 2 blocks on the plane. Let the block on the right be “B” and on the left “A”.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7851D67-7085-40E2-B146-F91433A28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405"/>
            <a:ext cx="7534656" cy="71359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5AAE23-FCB6-4663-907C-0110B0FDC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5468" y="6167615"/>
            <a:ext cx="4603482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C969C2C-E7E3-4052-87D4-61E733EC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112401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C60369F-A41B-4D6E-8990-30E2715C57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1459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72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>
            <a:extLst>
              <a:ext uri="{FF2B5EF4-FFF2-40B4-BE49-F238E27FC236}">
                <a16:creationId xmlns:a16="http://schemas.microsoft.com/office/drawing/2014/main" id="{1ED69555-EE48-4B19-812B-4E1068DBF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3754" y="0"/>
            <a:ext cx="4618246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 57">
            <a:extLst>
              <a:ext uri="{FF2B5EF4-FFF2-40B4-BE49-F238E27FC236}">
                <a16:creationId xmlns:a16="http://schemas.microsoft.com/office/drawing/2014/main" id="{57AEB73D-F521-4B19-820F-12DB6BCC8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6B72EEBA-3A5D-41CE-8465-A45A0F656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0121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1" name="Rectangle 100">
            <a:extLst>
              <a:ext uri="{FF2B5EF4-FFF2-40B4-BE49-F238E27FC236}">
                <a16:creationId xmlns:a16="http://schemas.microsoft.com/office/drawing/2014/main" id="{CA22F210-7186-4074-94C5-FAD2C2EB1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ED93057-B056-4D1D-B0DA-F1619DAAF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825689"/>
            <a:ext cx="6795928" cy="25942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E76865-A74B-4455-8ABF-BFEC71D38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103" y="1057522"/>
            <a:ext cx="4741843" cy="2173433"/>
          </a:xfrm>
        </p:spPr>
        <p:txBody>
          <a:bodyPr vert="horz" lIns="109728" tIns="109728" rIns="109728" bIns="91440" rtlCol="0" anchor="ctr">
            <a:normAutofit/>
          </a:bodyPr>
          <a:lstStyle/>
          <a:p>
            <a:pPr>
              <a:lnSpc>
                <a:spcPct val="115000"/>
              </a:lnSpc>
            </a:pPr>
            <a:r>
              <a:rPr lang="en-US" sz="1800" b="0" cap="all" dirty="0">
                <a:solidFill>
                  <a:schemeClr val="bg1"/>
                </a:solidFill>
              </a:rPr>
              <a:t> Let “B” have a constant velocity &gt;0, it moves and hits box A, next A hits the wall and reflects, and hits B for the last time.</a:t>
            </a:r>
            <a:br>
              <a:rPr lang="en-US" sz="1800" b="0" cap="all" dirty="0">
                <a:solidFill>
                  <a:schemeClr val="bg1"/>
                </a:solidFill>
              </a:rPr>
            </a:br>
            <a:r>
              <a:rPr lang="en-US" sz="1800" b="0" cap="all" dirty="0">
                <a:solidFill>
                  <a:schemeClr val="bg1"/>
                </a:solidFill>
              </a:rPr>
              <a:t>There were 3 collisions.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5B41592-BC5E-4AE2-8CA7-91C73FD8F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889697"/>
            <a:ext cx="1070775" cy="2466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CB574A3D-9991-4D4A-91DF-0D0DE47DB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D5A56255-4961-41E1-887B-7319F23C9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39893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E7CAD65F-AAC9-4CC9-B5F5-E963F24F4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9936" y="-1"/>
            <a:ext cx="5332064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 descr="Chart&#10;&#10;Description automatically generated">
            <a:extLst>
              <a:ext uri="{FF2B5EF4-FFF2-40B4-BE49-F238E27FC236}">
                <a16:creationId xmlns:a16="http://schemas.microsoft.com/office/drawing/2014/main" id="{945212A8-66B5-446C-89A5-F19FAA2E2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569" y="2168140"/>
            <a:ext cx="4362798" cy="245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07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29">
            <a:extLst>
              <a:ext uri="{FF2B5EF4-FFF2-40B4-BE49-F238E27FC236}">
                <a16:creationId xmlns:a16="http://schemas.microsoft.com/office/drawing/2014/main" id="{1ED69555-EE48-4B19-812B-4E1068DBF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3754" y="0"/>
            <a:ext cx="4618246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57">
            <a:extLst>
              <a:ext uri="{FF2B5EF4-FFF2-40B4-BE49-F238E27FC236}">
                <a16:creationId xmlns:a16="http://schemas.microsoft.com/office/drawing/2014/main" id="{57AEB73D-F521-4B19-820F-12DB6BCC8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50" name="Rectangle 33">
            <a:extLst>
              <a:ext uri="{FF2B5EF4-FFF2-40B4-BE49-F238E27FC236}">
                <a16:creationId xmlns:a16="http://schemas.microsoft.com/office/drawing/2014/main" id="{6B72EEBA-3A5D-41CE-8465-A45A0F656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0121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1" name="Rectangle 35">
            <a:extLst>
              <a:ext uri="{FF2B5EF4-FFF2-40B4-BE49-F238E27FC236}">
                <a16:creationId xmlns:a16="http://schemas.microsoft.com/office/drawing/2014/main" id="{EA164D6B-6878-4B9F-A2D0-985D39B17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37">
            <a:extLst>
              <a:ext uri="{FF2B5EF4-FFF2-40B4-BE49-F238E27FC236}">
                <a16:creationId xmlns:a16="http://schemas.microsoft.com/office/drawing/2014/main" id="{4413CD7F-736E-4AF7-AB2B-473CAA9E1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-2946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39">
            <a:extLst>
              <a:ext uri="{FF2B5EF4-FFF2-40B4-BE49-F238E27FC236}">
                <a16:creationId xmlns:a16="http://schemas.microsoft.com/office/drawing/2014/main" id="{55EDA2F5-6B28-478B-9AC4-43FE41E2B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916907"/>
            <a:ext cx="12192000" cy="23740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15151-AC26-407F-85A1-F0C4882A9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102" y="4153113"/>
            <a:ext cx="9180747" cy="1248431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15000"/>
              </a:lnSpc>
            </a:pPr>
            <a:r>
              <a:rPr lang="en-US" sz="2600" b="0" cap="all">
                <a:solidFill>
                  <a:schemeClr val="bg1"/>
                </a:solidFill>
              </a:rPr>
              <a:t>Let’s do the same thing, but this time with A=1kg and B=100kg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66FC02-914F-421B-BDB1-1A6740837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104" y="5419983"/>
            <a:ext cx="9180747" cy="661984"/>
          </a:xfrm>
        </p:spPr>
        <p:txBody>
          <a:bodyPr vert="horz" lIns="109728" tIns="109728" rIns="109728" bIns="9144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b="0">
                <a:solidFill>
                  <a:schemeClr val="bg1"/>
                </a:solidFill>
              </a:rPr>
              <a:t>This time it was 31 collisions.</a:t>
            </a:r>
          </a:p>
        </p:txBody>
      </p:sp>
      <p:sp>
        <p:nvSpPr>
          <p:cNvPr id="54" name="Rectangle 41">
            <a:extLst>
              <a:ext uri="{FF2B5EF4-FFF2-40B4-BE49-F238E27FC236}">
                <a16:creationId xmlns:a16="http://schemas.microsoft.com/office/drawing/2014/main" id="{701D712E-ABB9-4258-877D-9349C8577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979202"/>
            <a:ext cx="1006766" cy="22494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43">
            <a:extLst>
              <a:ext uri="{FF2B5EF4-FFF2-40B4-BE49-F238E27FC236}">
                <a16:creationId xmlns:a16="http://schemas.microsoft.com/office/drawing/2014/main" id="{E7528E56-1447-4C98-882B-CE2627950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1x100">
            <a:hlinkClick r:id="" action="ppaction://media"/>
            <a:extLst>
              <a:ext uri="{FF2B5EF4-FFF2-40B4-BE49-F238E27FC236}">
                <a16:creationId xmlns:a16="http://schemas.microsoft.com/office/drawing/2014/main" id="{71EADA0C-FECF-423D-87A4-2A4B0B72E50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86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24131" y="437227"/>
            <a:ext cx="5318708" cy="299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69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099405E2-1A96-4DBA-A9DC-4C2A1B421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9855050-A75B-4DD0-9B56-8B1C7722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7235" y="758246"/>
            <a:ext cx="4658480" cy="538631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ABECF8-1021-4FB3-91F2-8C1FB4FDC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18" y="1072110"/>
            <a:ext cx="3611029" cy="1862345"/>
          </a:xfrm>
        </p:spPr>
        <p:txBody>
          <a:bodyPr vert="horz" lIns="109728" tIns="109728" rIns="109728" bIns="91440" rtlCol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2500" b="0" cap="all"/>
              <a:t>Let’s go it again with</a:t>
            </a:r>
            <a:br>
              <a:rPr lang="en-US" sz="2500" b="0" cap="all"/>
            </a:br>
            <a:r>
              <a:rPr lang="en-US" sz="2500" b="0" cap="all"/>
              <a:t>B= 10,000 kg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060C0F7-61A6-4E64-A77E-AFBD81127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84060" y="0"/>
            <a:ext cx="7507940" cy="76522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9C2881D-EC39-4BFB-8141-A8549F36E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874" y="2934455"/>
            <a:ext cx="3616073" cy="2840139"/>
          </a:xfrm>
        </p:spPr>
        <p:txBody>
          <a:bodyPr vert="horz" lIns="109728" tIns="109728" rIns="109728" bIns="91440" rtlCol="0" anchor="t">
            <a:normAutofit/>
          </a:bodyPr>
          <a:lstStyle/>
          <a:p>
            <a:r>
              <a:rPr lang="en-US" b="0"/>
              <a:t>We notice that this time there were 314 collisions.</a:t>
            </a:r>
          </a:p>
        </p:txBody>
      </p:sp>
      <p:pic>
        <p:nvPicPr>
          <p:cNvPr id="4" name="1x10000" descr="Chart, bar chart&#10;&#10;Description automatically generated">
            <a:hlinkClick r:id="" action="ppaction://media"/>
            <a:extLst>
              <a:ext uri="{FF2B5EF4-FFF2-40B4-BE49-F238E27FC236}">
                <a16:creationId xmlns:a16="http://schemas.microsoft.com/office/drawing/2014/main" id="{E9115533-2282-436F-B096-241DB0C7FC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88714" y="1596806"/>
            <a:ext cx="6514470" cy="3664388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BCF4857D-F003-4CA1-82AB-00900B100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" y="6144564"/>
            <a:ext cx="4656246" cy="7134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B791336-FCAA-4174-9303-B3F3748611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715122" y="6167615"/>
            <a:ext cx="7473828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A212158-300D-44D0-9CCE-472C3F669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109423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88521F4-D44A-42C5-9BDB-5CA255540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6241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E6738EB-6FF0-4AF9-8462-57F4494B8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713436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27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099405E2-1A96-4DBA-A9DC-4C2A1B421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9855050-A75B-4DD0-9B56-8B1C7722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7235" y="758246"/>
            <a:ext cx="4658480" cy="538631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8F5A7A-0FED-44AE-A603-8A7473D90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18" y="1072110"/>
            <a:ext cx="3611029" cy="1862345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IN" sz="2500"/>
              <a:t>And this time with B is 1,000,000</a:t>
            </a:r>
            <a:endParaRPr lang="en-GB" sz="250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060C0F7-61A6-4E64-A77E-AFBD81127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84060" y="0"/>
            <a:ext cx="7507940" cy="76522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F7E79E-0B57-4CB4-B12B-A654ACE96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874" y="2934455"/>
            <a:ext cx="3616073" cy="2840139"/>
          </a:xfrm>
        </p:spPr>
        <p:txBody>
          <a:bodyPr anchor="t">
            <a:normAutofit/>
          </a:bodyPr>
          <a:lstStyle/>
          <a:p>
            <a:r>
              <a:rPr lang="en-US" dirty="0"/>
              <a:t>And this time there were 3141 collisions.</a:t>
            </a:r>
          </a:p>
          <a:p>
            <a:r>
              <a:rPr lang="en-US" dirty="0"/>
              <a:t>All this is random, or is it?</a:t>
            </a:r>
          </a:p>
        </p:txBody>
      </p:sp>
      <p:pic>
        <p:nvPicPr>
          <p:cNvPr id="4" name="1x1_000_000" descr="Chart&#10;&#10;Description automatically generated">
            <a:hlinkClick r:id="" action="ppaction://media"/>
            <a:extLst>
              <a:ext uri="{FF2B5EF4-FFF2-40B4-BE49-F238E27FC236}">
                <a16:creationId xmlns:a16="http://schemas.microsoft.com/office/drawing/2014/main" id="{9E99DEE4-B2BE-4A94-B484-53A62A5778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88714" y="1607438"/>
            <a:ext cx="6514470" cy="3664389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BCF4857D-F003-4CA1-82AB-00900B100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" y="6144564"/>
            <a:ext cx="4656246" cy="7134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B791336-FCAA-4174-9303-B3F3748611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715122" y="6167615"/>
            <a:ext cx="7473828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A212158-300D-44D0-9CCE-472C3F669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109423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88521F4-D44A-42C5-9BDB-5CA255540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6241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E6738EB-6FF0-4AF9-8462-57F4494B8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713436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29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C32075-30F3-48D8-B9AC-7062328A4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 fontScale="90000"/>
          </a:bodyPr>
          <a:lstStyle/>
          <a:p>
            <a:r>
              <a:rPr lang="en-IN">
                <a:solidFill>
                  <a:schemeClr val="bg1"/>
                </a:solidFill>
              </a:rPr>
              <a:t>So why Did just tell you a bunch of numbers?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28E3A-6947-470C-BE9E-76E0CCF06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5371" y="2702256"/>
            <a:ext cx="9935571" cy="4054803"/>
          </a:xfrm>
        </p:spPr>
        <p:txBody>
          <a:bodyPr anchor="t">
            <a:normAutofit fontScale="77500" lnSpcReduction="20000"/>
          </a:bodyPr>
          <a:lstStyle/>
          <a:p>
            <a:r>
              <a:rPr lang="en-IN" dirty="0"/>
              <a:t>Well if you noticed carefully, all the collisions were digits of PI.</a:t>
            </a:r>
          </a:p>
          <a:p>
            <a:r>
              <a:rPr lang="en-IN" dirty="0"/>
              <a:t>PI= 3.141592.....</a:t>
            </a:r>
          </a:p>
          <a:p>
            <a:r>
              <a:rPr lang="en-IN" dirty="0"/>
              <a:t>So if the mass of B was some power of hundred times the mass of Box A then the resulting collisions were digits of PI. To keep it simple let Box A always be 1kg.</a:t>
            </a:r>
          </a:p>
          <a:p>
            <a:r>
              <a:rPr lang="en-IN" dirty="0"/>
              <a:t>BOX B mass:</a:t>
            </a:r>
          </a:p>
          <a:p>
            <a:r>
              <a:rPr lang="en-IN" dirty="0"/>
              <a:t>100^0 = 1kg 	( 3 collisions)</a:t>
            </a:r>
          </a:p>
          <a:p>
            <a:r>
              <a:rPr lang="en-IN" dirty="0"/>
              <a:t>100^1= 100  	( 31 collisions)</a:t>
            </a:r>
          </a:p>
          <a:p>
            <a:r>
              <a:rPr lang="en-IN" dirty="0"/>
              <a:t>100^2= 10,000	( 314 collisions)</a:t>
            </a:r>
          </a:p>
          <a:p>
            <a:r>
              <a:rPr lang="en-GB" dirty="0"/>
              <a:t>100^3= 1,000,000 ( 3141 collisions)</a:t>
            </a:r>
          </a:p>
          <a:p>
            <a:r>
              <a:rPr lang="en-GB" dirty="0"/>
              <a:t>And So on...</a:t>
            </a:r>
          </a:p>
          <a:p>
            <a:r>
              <a:rPr lang="en-GB" dirty="0"/>
              <a:t>This may look like it coincidental but this has a much bigger reason...</a:t>
            </a:r>
          </a:p>
        </p:txBody>
      </p:sp>
    </p:spTree>
    <p:extLst>
      <p:ext uri="{BB962C8B-B14F-4D97-AF65-F5344CB8AC3E}">
        <p14:creationId xmlns:p14="http://schemas.microsoft.com/office/powerpoint/2010/main" val="2636339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7">
            <a:extLst>
              <a:ext uri="{FF2B5EF4-FFF2-40B4-BE49-F238E27FC236}">
                <a16:creationId xmlns:a16="http://schemas.microsoft.com/office/drawing/2014/main" id="{C3B59E90-C2E6-4C7B-B62A-9A39E4D1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9">
            <a:extLst>
              <a:ext uri="{FF2B5EF4-FFF2-40B4-BE49-F238E27FC236}">
                <a16:creationId xmlns:a16="http://schemas.microsoft.com/office/drawing/2014/main" id="{F41B2979-9B0F-4F3C-A912-A0A5339D7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16941"/>
            <a:ext cx="1000102" cy="35728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11">
            <a:extLst>
              <a:ext uri="{FF2B5EF4-FFF2-40B4-BE49-F238E27FC236}">
                <a16:creationId xmlns:a16="http://schemas.microsoft.com/office/drawing/2014/main" id="{0D88D065-482C-41CF-99A2-50EFB1B94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102" y="1616941"/>
            <a:ext cx="6547110" cy="35728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B79165-BF72-4BFE-84D3-A5D6A0B65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219" y="2018361"/>
            <a:ext cx="5408670" cy="2778389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IN" sz="2300" dirty="0">
                <a:solidFill>
                  <a:schemeClr val="bg1"/>
                </a:solidFill>
              </a:rPr>
              <a:t>To understand all that, First we need to compute the velocity of both Boxes, and every time after they collide. </a:t>
            </a:r>
            <a:endParaRPr lang="en-GB" sz="2300" dirty="0">
              <a:solidFill>
                <a:schemeClr val="bg1"/>
              </a:solidFill>
            </a:endParaRPr>
          </a:p>
        </p:txBody>
      </p:sp>
      <p:sp>
        <p:nvSpPr>
          <p:cNvPr id="33" name="Rectangle 13">
            <a:extLst>
              <a:ext uri="{FF2B5EF4-FFF2-40B4-BE49-F238E27FC236}">
                <a16:creationId xmlns:a16="http://schemas.microsoft.com/office/drawing/2014/main" id="{23E1A6E1-A101-407D-9872-0506425C7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3564" y="0"/>
            <a:ext cx="4658436" cy="16316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15">
            <a:extLst>
              <a:ext uri="{FF2B5EF4-FFF2-40B4-BE49-F238E27FC236}">
                <a16:creationId xmlns:a16="http://schemas.microsoft.com/office/drawing/2014/main" id="{BB719278-7F2F-4811-B6C9-3045E7DCC1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2088" y="1574051"/>
            <a:ext cx="4626864" cy="363569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9E4F89-BD43-4E3D-88E8-6C7E8AA9F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1574051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153701-84AC-48F8-BF95-FD091301A0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254388"/>
            <a:ext cx="7498081" cy="159725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25FF1E9-6522-482B-A20C-EA7AF7CAA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98080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1F313-A4B9-4C00-93AD-7654B02C1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8404" y="2138901"/>
            <a:ext cx="3580678" cy="2721857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IN" sz="1500" dirty="0"/>
              <a:t>To find the Velocity we first need to know two Laws, </a:t>
            </a:r>
          </a:p>
          <a:p>
            <a:pPr marL="342900" indent="-342900">
              <a:lnSpc>
                <a:spcPct val="130000"/>
              </a:lnSpc>
              <a:buAutoNum type="arabicParenR"/>
            </a:pPr>
            <a:r>
              <a:rPr lang="en-IN" sz="1500" dirty="0"/>
              <a:t>Conservation of Energy.</a:t>
            </a:r>
          </a:p>
          <a:p>
            <a:pPr marL="342900" indent="-342900">
              <a:lnSpc>
                <a:spcPct val="130000"/>
              </a:lnSpc>
              <a:buAutoNum type="arabicParenR"/>
            </a:pPr>
            <a:r>
              <a:rPr lang="en-IN" sz="1500" dirty="0"/>
              <a:t>Conservation of Momentum.</a:t>
            </a:r>
            <a:endParaRPr lang="en-GB" sz="15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0CEDF7-1225-4242-8C30-EA518372A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5177051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617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9FBD4-8CE0-4C69-B6AD-3F7907DAD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Let’s name some Variables.</a:t>
            </a:r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47E6955-D7DD-4949-B6DD-E001E389C7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8955665"/>
              </p:ext>
            </p:extLst>
          </p:nvPr>
        </p:nvGraphicFramePr>
        <p:xfrm>
          <a:off x="5376671" y="705113"/>
          <a:ext cx="6172412" cy="51974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7252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77A3C9-924A-4E5C-BAFC-3F17E05EB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en-IN">
                <a:solidFill>
                  <a:schemeClr val="bg1"/>
                </a:solidFill>
              </a:rPr>
              <a:t>Conservation Of Energy.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B1C647-0D55-45C7-86FB-94EED93F594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35371" y="2702257"/>
                <a:ext cx="9935571" cy="3426158"/>
              </a:xfrm>
            </p:spPr>
            <p:txBody>
              <a:bodyPr anchor="t">
                <a:normAutofit/>
              </a:bodyPr>
              <a:lstStyle/>
              <a:p>
                <a:r>
                  <a:rPr lang="en-IN" dirty="0"/>
                  <a:t>Conservation Of Energy (CoE) states that in any isolated system , the total energy is </a:t>
                </a:r>
                <a:r>
                  <a:rPr lang="en-IN" u="sng" dirty="0"/>
                  <a:t>always </a:t>
                </a:r>
                <a:r>
                  <a:rPr lang="en-IN" dirty="0"/>
                  <a:t> constant.</a:t>
                </a:r>
              </a:p>
              <a:p>
                <a:r>
                  <a:rPr lang="en-IN" dirty="0"/>
                  <a:t>The formula for Kinetic Energy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𝒎</m:t>
                      </m:r>
                      <m:sSup>
                        <m:sSupPr>
                          <m:ctrlPr>
                            <a:rPr lang="en-IN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</m:e>
                        <m:sup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IN" b="1" dirty="0"/>
              </a:p>
              <a:p>
                <a:r>
                  <a:rPr lang="en-IN" b="1" dirty="0"/>
                  <a:t>This formula plugged in with CoE will be: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en-IN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  <m: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e>
                        <m:sup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IN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  <m: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d>
                        </m:e>
                        <m:sup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𝒄𝒐𝒏𝒔𝒕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IN" b="1" dirty="0"/>
              </a:p>
              <a:p>
                <a:endParaRPr lang="en-IN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B1C647-0D55-45C7-86FB-94EED93F59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35371" y="2702257"/>
                <a:ext cx="9935571" cy="3426158"/>
              </a:xfrm>
              <a:blipFill>
                <a:blip r:embed="rId2"/>
                <a:stretch>
                  <a:fillRect l="-368" r="-12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6444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15F94A-8980-472E-9BCB-EE6138560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en-IN">
                <a:solidFill>
                  <a:schemeClr val="bg1"/>
                </a:solidFill>
              </a:rPr>
              <a:t>Conservation of Momentum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29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1B26A5-CBB1-4ACF-A481-84131A8595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35371" y="2702257"/>
                <a:ext cx="9935571" cy="3426158"/>
              </a:xfrm>
            </p:spPr>
            <p:txBody>
              <a:bodyPr anchor="t">
                <a:normAutofit/>
              </a:bodyPr>
              <a:lstStyle/>
              <a:p>
                <a:r>
                  <a:rPr lang="en-IN" dirty="0"/>
                  <a:t>The Conservation of Momentum (CoM) states that in any isolated system, the amount of momentum </a:t>
                </a:r>
                <a:r>
                  <a:rPr lang="en-IN" u="sng" dirty="0"/>
                  <a:t>always </a:t>
                </a:r>
                <a:r>
                  <a:rPr lang="en-IN" dirty="0"/>
                  <a:t> remains constant.</a:t>
                </a:r>
              </a:p>
              <a:p>
                <a:r>
                  <a:rPr lang="en-IN" dirty="0"/>
                  <a:t>The formula for momentum of one object is: </a:t>
                </a:r>
                <a14:m>
                  <m:oMath xmlns:m="http://schemas.openxmlformats.org/officeDocument/2006/math">
                    <m:r>
                      <a:rPr lang="en-IN" b="1" i="1" smtClean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IN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b="1" i="1" smtClean="0">
                        <a:latin typeface="Cambria Math" panose="02040503050406030204" pitchFamily="18" charset="0"/>
                      </a:rPr>
                      <m:t>𝒎𝒗</m:t>
                    </m:r>
                    <m:r>
                      <a:rPr lang="en-IN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IN" b="1" dirty="0"/>
              </a:p>
              <a:p>
                <a:r>
                  <a:rPr lang="en-IN" dirty="0"/>
                  <a:t>Our variables plugged into CoM will be: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𝒄𝒐𝒏𝒔𝒕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IN" b="1" dirty="0"/>
              </a:p>
              <a:p>
                <a:r>
                  <a:rPr lang="en-IN" dirty="0"/>
                  <a:t>Let’s see how we can find the velocity now.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1B26A5-CBB1-4ACF-A481-84131A8595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35371" y="2702257"/>
                <a:ext cx="9935571" cy="3426158"/>
              </a:xfrm>
              <a:blipFill>
                <a:blip r:embed="rId2"/>
                <a:stretch>
                  <a:fillRect l="-3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8459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99405E2-1A96-4DBA-A9DC-4C2A1B421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855050-A75B-4DD0-9B56-8B1C7722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7235" y="758246"/>
            <a:ext cx="4658480" cy="538631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60C0F7-61A6-4E64-A77E-AFBD81127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84060" y="0"/>
            <a:ext cx="7507940" cy="76522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2B3ECA8C-AD27-48B9-BF44-8178803C45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4380" y="978409"/>
                <a:ext cx="4099568" cy="4796185"/>
              </a:xfrm>
            </p:spPr>
            <p:txBody>
              <a:bodyPr anchor="t">
                <a:normAutofit fontScale="92500" lnSpcReduction="10000"/>
              </a:bodyPr>
              <a:lstStyle/>
              <a:p>
                <a:r>
                  <a:rPr lang="en-US" dirty="0"/>
                  <a:t>So as v1 and v2 are unknown we can plug them into a graph, where: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IN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IN" b="1" dirty="0"/>
              </a:p>
              <a:p>
                <a:r>
                  <a:rPr lang="en-IN" b="1" dirty="0"/>
                  <a:t>Now we know that according to CoE when the velocity is plugged into the formula, it will always total a constant. So, there are only a finite places a graph can be plotted. This would form an ellipse.</a:t>
                </a:r>
              </a:p>
              <a:p>
                <a:endParaRPr lang="en-US" dirty="0"/>
              </a:p>
              <a:p>
                <a:endParaRPr lang="en-US" baseline="-25000" dirty="0"/>
              </a:p>
            </p:txBody>
          </p:sp>
        </mc:Choice>
        <mc:Fallback xmlns=""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2B3ECA8C-AD27-48B9-BF44-8178803C45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4380" y="978409"/>
                <a:ext cx="4099568" cy="4796185"/>
              </a:xfrm>
              <a:blipFill>
                <a:blip r:embed="rId2"/>
                <a:stretch>
                  <a:fillRect l="-446" r="-11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16E7649-6B63-41FA-8DDE-93C5265A5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8714" y="1604948"/>
            <a:ext cx="6514470" cy="364810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CF4857D-F003-4CA1-82AB-00900B100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" y="6144564"/>
            <a:ext cx="4656246" cy="7134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791336-FCAA-4174-9303-B3F3748611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715122" y="6167615"/>
            <a:ext cx="7473828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212158-300D-44D0-9CCE-472C3F669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109423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88521F4-D44A-42C5-9BDB-5CA255540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6241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E6738EB-6FF0-4AF9-8462-57F4494B8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713436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908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8C54D0-1D9D-4B65-A0BD-3FF85502EB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5" r="-2" b="-2"/>
          <a:stretch/>
        </p:blipFill>
        <p:spPr>
          <a:xfrm>
            <a:off x="98609" y="3240261"/>
            <a:ext cx="5804105" cy="31674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527AF9-6036-4A2B-B601-5E1D1C22A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00"/>
          <a:stretch/>
        </p:blipFill>
        <p:spPr>
          <a:xfrm>
            <a:off x="6289286" y="3240261"/>
            <a:ext cx="5797883" cy="3167426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60B4C6-2564-4B5B-95E1-58C62AADD2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390" r="-2" b="-2"/>
          <a:stretch/>
        </p:blipFill>
        <p:spPr>
          <a:xfrm>
            <a:off x="98610" y="0"/>
            <a:ext cx="5804105" cy="27899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98D8A0-7AC3-48FC-BEC0-4D1E4288F5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474" r="2" b="2"/>
          <a:stretch/>
        </p:blipFill>
        <p:spPr>
          <a:xfrm>
            <a:off x="6289287" y="0"/>
            <a:ext cx="5797883" cy="278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342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9">
            <a:extLst>
              <a:ext uri="{FF2B5EF4-FFF2-40B4-BE49-F238E27FC236}">
                <a16:creationId xmlns:a16="http://schemas.microsoft.com/office/drawing/2014/main" id="{099405E2-1A96-4DBA-A9DC-4C2A1B421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11">
            <a:extLst>
              <a:ext uri="{FF2B5EF4-FFF2-40B4-BE49-F238E27FC236}">
                <a16:creationId xmlns:a16="http://schemas.microsoft.com/office/drawing/2014/main" id="{79855050-A75B-4DD0-9B56-8B1C7722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7235" y="758246"/>
            <a:ext cx="4658480" cy="538631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967ED6-7B92-4DAE-9EB3-513AB9E9D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18" y="1072110"/>
            <a:ext cx="3611029" cy="1862345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IN" sz="2500"/>
              <a:t>Why Not Turn this Ellipse to a circle?</a:t>
            </a:r>
            <a:endParaRPr lang="en-GB" sz="2500"/>
          </a:p>
        </p:txBody>
      </p:sp>
      <p:sp>
        <p:nvSpPr>
          <p:cNvPr id="28" name="Rectangle 13">
            <a:extLst>
              <a:ext uri="{FF2B5EF4-FFF2-40B4-BE49-F238E27FC236}">
                <a16:creationId xmlns:a16="http://schemas.microsoft.com/office/drawing/2014/main" id="{2060C0F7-61A6-4E64-A77E-AFBD81127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84060" y="0"/>
            <a:ext cx="7507940" cy="76522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55724E-84CA-4194-B745-CF76C6D72A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37874" y="2934455"/>
                <a:ext cx="3616073" cy="2840139"/>
              </a:xfrm>
            </p:spPr>
            <p:txBody>
              <a:bodyPr anchor="t">
                <a:norm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IN" sz="1500" dirty="0"/>
                  <a:t>Since we already know we are on the hunt for PI, and It would make it much easier.</a:t>
                </a:r>
              </a:p>
              <a:p>
                <a:pPr>
                  <a:lnSpc>
                    <a:spcPct val="130000"/>
                  </a:lnSpc>
                </a:pPr>
                <a:r>
                  <a:rPr lang="en-IN" sz="1500" dirty="0"/>
                  <a:t>So, the </a:t>
                </a:r>
                <a14:m>
                  <m:oMath xmlns:m="http://schemas.openxmlformats.org/officeDocument/2006/math">
                    <m:r>
                      <a:rPr lang="en-IN" sz="15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IN" sz="15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1500" b="1" i="1" smtClean="0"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IN" sz="15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IN" sz="15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500" dirty="0"/>
                  <a:t>and </a:t>
                </a:r>
                <a14:m>
                  <m:oMath xmlns:m="http://schemas.openxmlformats.org/officeDocument/2006/math">
                    <m:r>
                      <a:rPr lang="en-IN" sz="15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IN" sz="15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1500" b="1" i="1" smtClean="0"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IN" sz="1500" b="1" i="1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1500" dirty="0"/>
                  <a:t>, let’s change this to :</a:t>
                </a:r>
              </a:p>
              <a:p>
                <a:pPr>
                  <a:lnSpc>
                    <a:spcPct val="130000"/>
                  </a:lnSpc>
                </a:pPr>
                <a:r>
                  <a:rPr lang="en-GB" sz="1500" dirty="0"/>
                  <a:t> </a:t>
                </a:r>
                <a14:m>
                  <m:oMath xmlns:m="http://schemas.openxmlformats.org/officeDocument/2006/math">
                    <m:r>
                      <a:rPr lang="en-IN" sz="15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IN" sz="15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15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sz="15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  <m:r>
                          <a:rPr lang="en-IN" sz="15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e>
                    </m:rad>
                    <m:r>
                      <a:rPr lang="en-IN" sz="15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∗</m:t>
                    </m:r>
                    <m:r>
                      <a:rPr lang="en-IN" sz="15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𝒗</m:t>
                    </m:r>
                    <m:r>
                      <a:rPr lang="en-IN" sz="15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GB" sz="1500" dirty="0"/>
                  <a:t>and </a:t>
                </a:r>
                <a14:m>
                  <m:oMath xmlns:m="http://schemas.openxmlformats.org/officeDocument/2006/math">
                    <m:r>
                      <a:rPr lang="en-IN" sz="15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15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IN" sz="1500" b="1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IN" sz="15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sz="15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  <m:r>
                          <a:rPr lang="en-IN" sz="15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e>
                    </m:rad>
                    <m:r>
                      <a:rPr lang="en-IN" sz="15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lang="en-IN" sz="15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𝒗</m:t>
                    </m:r>
                    <m:r>
                      <a:rPr lang="en-IN" sz="15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</m:oMath>
                </a14:m>
                <a:endParaRPr lang="en-GB" sz="15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55724E-84CA-4194-B745-CF76C6D72A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7874" y="2934455"/>
                <a:ext cx="3616073" cy="2840139"/>
              </a:xfrm>
              <a:blipFill>
                <a:blip r:embed="rId2"/>
                <a:stretch>
                  <a:fillRect l="-1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A35FC44E-82F6-4014-8551-6AF42088D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8714" y="1857384"/>
            <a:ext cx="6514470" cy="3143232"/>
          </a:xfrm>
          <a:prstGeom prst="rect">
            <a:avLst/>
          </a:prstGeom>
        </p:spPr>
      </p:pic>
      <p:sp>
        <p:nvSpPr>
          <p:cNvPr id="29" name="Rectangle 15">
            <a:extLst>
              <a:ext uri="{FF2B5EF4-FFF2-40B4-BE49-F238E27FC236}">
                <a16:creationId xmlns:a16="http://schemas.microsoft.com/office/drawing/2014/main" id="{BCF4857D-F003-4CA1-82AB-00900B100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" y="6144564"/>
            <a:ext cx="4656246" cy="7134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7">
            <a:extLst>
              <a:ext uri="{FF2B5EF4-FFF2-40B4-BE49-F238E27FC236}">
                <a16:creationId xmlns:a16="http://schemas.microsoft.com/office/drawing/2014/main" id="{DB791336-FCAA-4174-9303-B3F3748611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715122" y="6167615"/>
            <a:ext cx="7473828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9">
            <a:extLst>
              <a:ext uri="{FF2B5EF4-FFF2-40B4-BE49-F238E27FC236}">
                <a16:creationId xmlns:a16="http://schemas.microsoft.com/office/drawing/2014/main" id="{CA212158-300D-44D0-9CCE-472C3F669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109423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21">
            <a:extLst>
              <a:ext uri="{FF2B5EF4-FFF2-40B4-BE49-F238E27FC236}">
                <a16:creationId xmlns:a16="http://schemas.microsoft.com/office/drawing/2014/main" id="{988521F4-D44A-42C5-9BDB-5CA255540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6241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23">
            <a:extLst>
              <a:ext uri="{FF2B5EF4-FFF2-40B4-BE49-F238E27FC236}">
                <a16:creationId xmlns:a16="http://schemas.microsoft.com/office/drawing/2014/main" id="{5E6738EB-6FF0-4AF9-8462-57F4494B8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713436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330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7">
            <a:extLst>
              <a:ext uri="{FF2B5EF4-FFF2-40B4-BE49-F238E27FC236}">
                <a16:creationId xmlns:a16="http://schemas.microsoft.com/office/drawing/2014/main" id="{DA4E7B50-D68C-43EB-930F-EA442A13A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9">
            <a:extLst>
              <a:ext uri="{FF2B5EF4-FFF2-40B4-BE49-F238E27FC236}">
                <a16:creationId xmlns:a16="http://schemas.microsoft.com/office/drawing/2014/main" id="{3611DA2B-4CF7-4A57-82AC-FA120DE44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037230"/>
            <a:ext cx="9158373" cy="5075171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6901A1-7C95-445C-9DE7-A9A0DB056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18" y="1475399"/>
            <a:ext cx="7610536" cy="1140580"/>
          </a:xfrm>
        </p:spPr>
        <p:txBody>
          <a:bodyPr>
            <a:normAutofit/>
          </a:bodyPr>
          <a:lstStyle/>
          <a:p>
            <a:r>
              <a:rPr lang="en-IN"/>
              <a:t>What next?</a:t>
            </a:r>
            <a:endParaRPr lang="en-GB" dirty="0"/>
          </a:p>
        </p:txBody>
      </p:sp>
      <p:sp>
        <p:nvSpPr>
          <p:cNvPr id="27" name="Rectangle 11">
            <a:extLst>
              <a:ext uri="{FF2B5EF4-FFF2-40B4-BE49-F238E27FC236}">
                <a16:creationId xmlns:a16="http://schemas.microsoft.com/office/drawing/2014/main" id="{02822754-E01B-4742-88B9-BE0984BAF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4471" y="-4078"/>
            <a:ext cx="3027529" cy="10565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13">
            <a:extLst>
              <a:ext uri="{FF2B5EF4-FFF2-40B4-BE49-F238E27FC236}">
                <a16:creationId xmlns:a16="http://schemas.microsoft.com/office/drawing/2014/main" id="{65304E59-B4DC-4CA3-89F1-5C88000EB7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1420" y="6167615"/>
            <a:ext cx="3027529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15">
            <a:extLst>
              <a:ext uri="{FF2B5EF4-FFF2-40B4-BE49-F238E27FC236}">
                <a16:creationId xmlns:a16="http://schemas.microsoft.com/office/drawing/2014/main" id="{C1CF7BFC-0A02-4106-88A8-CCC0D9444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405"/>
            <a:ext cx="9201530" cy="7345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7">
            <a:extLst>
              <a:ext uri="{FF2B5EF4-FFF2-40B4-BE49-F238E27FC236}">
                <a16:creationId xmlns:a16="http://schemas.microsoft.com/office/drawing/2014/main" id="{1C1079DE-42AC-4D2A-8027-2E9A51B36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4472" y="1052464"/>
            <a:ext cx="3027528" cy="5115151"/>
          </a:xfrm>
          <a:prstGeom prst="rect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9">
            <a:extLst>
              <a:ext uri="{FF2B5EF4-FFF2-40B4-BE49-F238E27FC236}">
                <a16:creationId xmlns:a16="http://schemas.microsoft.com/office/drawing/2014/main" id="{387C5BBA-BBE2-4821-96CF-38FC49570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1031500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98BB63-1F15-49FF-B80E-DC73D261B5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87179" y="2743995"/>
                <a:ext cx="7610536" cy="3030599"/>
              </a:xfrm>
            </p:spPr>
            <p:txBody>
              <a:bodyPr anchor="t">
                <a:normAutofit/>
              </a:bodyPr>
              <a:lstStyle/>
              <a:p>
                <a:r>
                  <a:rPr lang="en-IN" dirty="0"/>
                  <a:t>Next, </a:t>
                </a:r>
                <a14:m>
                  <m:oMath xmlns:m="http://schemas.openxmlformats.org/officeDocument/2006/math">
                    <m:r>
                      <a:rPr lang="en-IN" b="1" i="1" smtClean="0">
                        <a:latin typeface="Cambria Math" panose="02040503050406030204" pitchFamily="18" charset="0"/>
                      </a:rPr>
                      <m:t>𝑩</m:t>
                    </m:r>
                    <m:r>
                      <a:rPr lang="en-IN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is moving towards </a:t>
                </a:r>
                <a14:m>
                  <m:oMath xmlns:m="http://schemas.openxmlformats.org/officeDocument/2006/math">
                    <m:r>
                      <a:rPr lang="en-IN" b="1" i="1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GB" dirty="0"/>
                  <a:t> . After they collide, we know that their velocity will change BUT we also know that it will lie in a circle. BUT Where?</a:t>
                </a:r>
              </a:p>
              <a:p>
                <a:r>
                  <a:rPr lang="en-GB" dirty="0"/>
                  <a:t>This is where the </a:t>
                </a:r>
                <a:r>
                  <a:rPr lang="en-GB" i="1" dirty="0"/>
                  <a:t>Conservation Of Momentum </a:t>
                </a:r>
                <a:r>
                  <a:rPr lang="en-GB" dirty="0"/>
                  <a:t>comes in....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98BB63-1F15-49FF-B80E-DC73D261B5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87179" y="2743995"/>
                <a:ext cx="7610536" cy="3030599"/>
              </a:xfrm>
              <a:blipFill>
                <a:blip r:embed="rId2"/>
                <a:stretch>
                  <a:fillRect l="-4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21">
            <a:extLst>
              <a:ext uri="{FF2B5EF4-FFF2-40B4-BE49-F238E27FC236}">
                <a16:creationId xmlns:a16="http://schemas.microsoft.com/office/drawing/2014/main" id="{73167A8C-FFEF-4D1B-8459-E2BB5C04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112401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A3DFBE-30A6-4BDE-9238-14F3652B4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1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669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099405E2-1A96-4DBA-A9DC-4C2A1B421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1363234-E0BA-4476-B051-D8D9FA506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470645"/>
            <a:ext cx="4062884" cy="63873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32FF329-3A87-4F66-BA01-91CD63C81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6572"/>
            <a:ext cx="4086897" cy="51328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0C9F0E8-EF8B-43C1-9C77-E9DDAF1A0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59990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79DC473-98F8-45DF-B136-EC0F0F4C6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70645"/>
            <a:ext cx="1219200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79855050-A75B-4DD0-9B56-8B1C7722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20996" y="534650"/>
            <a:ext cx="8071002" cy="563296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73B32E-31B5-42C2-9947-A225FA75B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5801" y="1056362"/>
            <a:ext cx="6754446" cy="1154102"/>
          </a:xfrm>
        </p:spPr>
        <p:txBody>
          <a:bodyPr>
            <a:normAutofit/>
          </a:bodyPr>
          <a:lstStyle/>
          <a:p>
            <a:r>
              <a:rPr lang="en-IN"/>
              <a:t>How do we use it?</a:t>
            </a:r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5E84AF-ABAD-4FB3-A4BC-31F95C97194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25591" y="2248604"/>
                <a:ext cx="6707436" cy="3525990"/>
              </a:xfrm>
            </p:spPr>
            <p:txBody>
              <a:bodyPr anchor="t">
                <a:normAutofit/>
              </a:bodyPr>
              <a:lstStyle/>
              <a:p>
                <a:r>
                  <a:rPr lang="en-IN" sz="1700" dirty="0"/>
                  <a:t>The normal formula is : </a:t>
                </a:r>
                <a14:m>
                  <m:oMath xmlns:m="http://schemas.openxmlformats.org/officeDocument/2006/math">
                    <m:r>
                      <a:rPr lang="en-IN" sz="17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IN" sz="17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IN" sz="1700" b="1" i="1" smtClean="0"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IN" sz="17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IN" sz="17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IN" sz="17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IN" sz="17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IN" sz="1700" b="1" i="1" smtClean="0"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IN" sz="17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IN" sz="17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1700" b="1" i="1" smtClean="0">
                        <a:latin typeface="Cambria Math" panose="02040503050406030204" pitchFamily="18" charset="0"/>
                      </a:rPr>
                      <m:t>𝒄𝒐𝒏𝒔𝒕</m:t>
                    </m:r>
                    <m:r>
                      <a:rPr lang="en-IN" sz="1700" b="1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GB" sz="1700" dirty="0"/>
                  <a:t>But we changed our values on x and y. </a:t>
                </a:r>
              </a:p>
              <a:p>
                <a:r>
                  <a:rPr lang="en-GB" sz="1700" dirty="0"/>
                  <a:t>So the new formula would be: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17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sz="17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  <m:r>
                          <a:rPr lang="en-IN" sz="17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e>
                    </m:rad>
                    <m:r>
                      <a:rPr lang="en-IN" sz="17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IN" sz="17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IN" sz="17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sz="17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  <m:r>
                          <a:rPr lang="en-IN" sz="17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e>
                    </m:rad>
                    <m:r>
                      <a:rPr lang="en-IN" sz="17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𝒚</m:t>
                    </m:r>
                    <m:r>
                      <a:rPr lang="en-IN" sz="17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700" dirty="0"/>
                  <a:t>. </a:t>
                </a:r>
              </a:p>
              <a:p>
                <a:r>
                  <a:rPr lang="en-GB" sz="1700" dirty="0"/>
                  <a:t>This can be rearranged to the slope formula: </a:t>
                </a:r>
                <a14:m>
                  <m:oMath xmlns:m="http://schemas.openxmlformats.org/officeDocument/2006/math">
                    <m:r>
                      <a:rPr lang="en-IN" sz="1700" b="1" i="1" smtClean="0">
                        <a:latin typeface="Cambria Math" panose="02040503050406030204" pitchFamily="18" charset="0"/>
                      </a:rPr>
                      <m:t>𝒔𝒍𝒐𝒑𝒆</m:t>
                    </m:r>
                    <m:r>
                      <a:rPr lang="en-IN" sz="1700" b="1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IN" sz="17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IN" sz="17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sz="17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IN" sz="17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e>
                        </m:rad>
                      </m:num>
                      <m:den>
                        <m:r>
                          <m:rPr>
                            <m:nor/>
                          </m:rPr>
                          <a:rPr lang="en-GB" b="0"/>
                          <m:t>√</m:t>
                        </m:r>
                        <m:r>
                          <a:rPr lang="en-IN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IN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IN" sz="17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GB" sz="1700" dirty="0"/>
                  <a:t> . If this slope was on the graph and we know that our first point SOULD be on the graph then that locks us into one place.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5E84AF-ABAD-4FB3-A4BC-31F95C9719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25591" y="2248604"/>
                <a:ext cx="6707436" cy="3525990"/>
              </a:xfrm>
              <a:blipFill>
                <a:blip r:embed="rId2"/>
                <a:stretch>
                  <a:fillRect l="-3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0642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EE865D-5A59-4DD1-A94D-A8DBE4A9E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id="{A0C65D22-7793-48B2-8097-C65916332E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446" b="1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519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099405E2-1A96-4DBA-A9DC-4C2A1B421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9855050-A75B-4DD0-9B56-8B1C7722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7235" y="758246"/>
            <a:ext cx="4658480" cy="538631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060C0F7-61A6-4E64-A77E-AFBD81127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84060" y="0"/>
            <a:ext cx="7507940" cy="76522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514C124-F200-497E-8CC9-AE478C88D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506" y="1964061"/>
            <a:ext cx="4016441" cy="3810533"/>
          </a:xfrm>
        </p:spPr>
        <p:txBody>
          <a:bodyPr anchor="t">
            <a:normAutofit/>
          </a:bodyPr>
          <a:lstStyle/>
          <a:p>
            <a:r>
              <a:rPr lang="en-IN"/>
              <a:t>Now </a:t>
            </a:r>
            <a:r>
              <a:rPr lang="en-IN" i="1"/>
              <a:t>A</a:t>
            </a:r>
            <a:r>
              <a:rPr lang="en-IN" b="0" i="1"/>
              <a:t> </a:t>
            </a:r>
            <a:r>
              <a:rPr lang="en-IN"/>
              <a:t>will hit the wall, where do you think the next point will be?</a:t>
            </a:r>
            <a:endParaRPr lang="en-US" dirty="0"/>
          </a:p>
        </p:txBody>
      </p:sp>
      <p:pic>
        <p:nvPicPr>
          <p:cNvPr id="4" name="first_col_with_wall" descr="Diagram, schematic&#10;&#10;Description automatically generated">
            <a:hlinkClick r:id="" action="ppaction://media"/>
            <a:extLst>
              <a:ext uri="{FF2B5EF4-FFF2-40B4-BE49-F238E27FC236}">
                <a16:creationId xmlns:a16="http://schemas.microsoft.com/office/drawing/2014/main" id="{0D5D3DE9-8423-45A6-8BD8-22C070AAD7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58480" y="1262545"/>
            <a:ext cx="7108712" cy="3998649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CF4857D-F003-4CA1-82AB-00900B100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" y="6144564"/>
            <a:ext cx="4656246" cy="7134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B791336-FCAA-4174-9303-B3F3748611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715122" y="6167615"/>
            <a:ext cx="7473828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A212158-300D-44D0-9CCE-472C3F669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109423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88521F4-D44A-42C5-9BDB-5CA255540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6241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E6738EB-6FF0-4AF9-8462-57F4494B8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713436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63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78">
            <a:extLst>
              <a:ext uri="{FF2B5EF4-FFF2-40B4-BE49-F238E27FC236}">
                <a16:creationId xmlns:a16="http://schemas.microsoft.com/office/drawing/2014/main" id="{1ED69555-EE48-4B19-812B-4E1068DBF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3754" y="0"/>
            <a:ext cx="4618246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reeform 57">
            <a:extLst>
              <a:ext uri="{FF2B5EF4-FFF2-40B4-BE49-F238E27FC236}">
                <a16:creationId xmlns:a16="http://schemas.microsoft.com/office/drawing/2014/main" id="{57AEB73D-F521-4B19-820F-12DB6BCC8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100" name="Rectangle 82">
            <a:extLst>
              <a:ext uri="{FF2B5EF4-FFF2-40B4-BE49-F238E27FC236}">
                <a16:creationId xmlns:a16="http://schemas.microsoft.com/office/drawing/2014/main" id="{6B72EEBA-3A5D-41CE-8465-A45A0F656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0121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1" name="Rectangle 84">
            <a:extLst>
              <a:ext uri="{FF2B5EF4-FFF2-40B4-BE49-F238E27FC236}">
                <a16:creationId xmlns:a16="http://schemas.microsoft.com/office/drawing/2014/main" id="{EA164D6B-6878-4B9F-A2D0-985D39B17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86">
            <a:extLst>
              <a:ext uri="{FF2B5EF4-FFF2-40B4-BE49-F238E27FC236}">
                <a16:creationId xmlns:a16="http://schemas.microsoft.com/office/drawing/2014/main" id="{57851D67-7085-40E2-B146-F91433A28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31500"/>
            <a:ext cx="7534656" cy="511290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88">
            <a:extLst>
              <a:ext uri="{FF2B5EF4-FFF2-40B4-BE49-F238E27FC236}">
                <a16:creationId xmlns:a16="http://schemas.microsoft.com/office/drawing/2014/main" id="{362F176A-9349-4CD7-8042-59C0200C8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0904" y="-4078"/>
            <a:ext cx="4641096" cy="10565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90">
            <a:extLst>
              <a:ext uri="{FF2B5EF4-FFF2-40B4-BE49-F238E27FC236}">
                <a16:creationId xmlns:a16="http://schemas.microsoft.com/office/drawing/2014/main" id="{4E9A171F-91A7-42F8-B25C-E38B244E7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1031500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sec_col_withB">
            <a:hlinkClick r:id="" action="ppaction://media"/>
            <a:extLst>
              <a:ext uri="{FF2B5EF4-FFF2-40B4-BE49-F238E27FC236}">
                <a16:creationId xmlns:a16="http://schemas.microsoft.com/office/drawing/2014/main" id="{D1E7CEA5-CD76-4971-ABC0-C0C7F9FA02A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3466" y="1853254"/>
            <a:ext cx="6224713" cy="3501400"/>
          </a:xfrm>
          <a:prstGeom prst="rect">
            <a:avLst/>
          </a:prstGeom>
        </p:spPr>
      </p:pic>
      <p:sp>
        <p:nvSpPr>
          <p:cNvPr id="105" name="Rectangle 92">
            <a:extLst>
              <a:ext uri="{FF2B5EF4-FFF2-40B4-BE49-F238E27FC236}">
                <a16:creationId xmlns:a16="http://schemas.microsoft.com/office/drawing/2014/main" id="{064738AB-B6BE-4867-889A-52CE4AC8D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5467" y="1095508"/>
            <a:ext cx="4606533" cy="50168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A16142-AB2C-4049-BC6F-550D633D9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3503" y="1709530"/>
            <a:ext cx="3754671" cy="2528515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15000"/>
              </a:lnSpc>
            </a:pPr>
            <a:r>
              <a:rPr lang="en-US" sz="2500" b="0" cap="all">
                <a:solidFill>
                  <a:schemeClr val="bg1"/>
                </a:solidFill>
              </a:rPr>
              <a:t>Well, next </a:t>
            </a:r>
            <a:r>
              <a:rPr lang="en-US" sz="2500" b="0" i="1" cap="all">
                <a:solidFill>
                  <a:schemeClr val="bg1"/>
                </a:solidFill>
              </a:rPr>
              <a:t>A </a:t>
            </a:r>
            <a:r>
              <a:rPr lang="en-US" sz="2500" b="0" cap="all">
                <a:solidFill>
                  <a:schemeClr val="bg1"/>
                </a:solidFill>
              </a:rPr>
              <a:t>will hit </a:t>
            </a:r>
            <a:r>
              <a:rPr lang="en-US" sz="2500" b="0" i="1" cap="all">
                <a:solidFill>
                  <a:schemeClr val="bg1"/>
                </a:solidFill>
              </a:rPr>
              <a:t>B. What will be the new velocity?</a:t>
            </a:r>
            <a:endParaRPr lang="en-US" sz="2500" b="0" cap="all">
              <a:solidFill>
                <a:schemeClr val="bg1"/>
              </a:solidFill>
            </a:endParaRPr>
          </a:p>
        </p:txBody>
      </p:sp>
      <p:sp>
        <p:nvSpPr>
          <p:cNvPr id="106" name="Rectangle 94">
            <a:extLst>
              <a:ext uri="{FF2B5EF4-FFF2-40B4-BE49-F238E27FC236}">
                <a16:creationId xmlns:a16="http://schemas.microsoft.com/office/drawing/2014/main" id="{9C969C2C-E7E3-4052-87D4-61E733EC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112401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C60369F-A41B-4D6E-8990-30E2715C57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1459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28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39D1B2-FD0A-4BC0-B8DF-3E863B4A4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What about the other collisions?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B5DC1-098D-4AE7-A405-FF09D72A4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5371" y="2702257"/>
            <a:ext cx="9935571" cy="3426158"/>
          </a:xfrm>
        </p:spPr>
        <p:txBody>
          <a:bodyPr anchor="t">
            <a:normAutofit/>
          </a:bodyPr>
          <a:lstStyle/>
          <a:p>
            <a:r>
              <a:rPr lang="en-IN" dirty="0"/>
              <a:t>So as the first point moved using the </a:t>
            </a:r>
            <a:r>
              <a:rPr lang="en-IN" i="1" dirty="0"/>
              <a:t>Slope</a:t>
            </a:r>
            <a:r>
              <a:rPr lang="en-IN" dirty="0"/>
              <a:t> formula and then after hitting the wall the Y-axis is inverted and then Again the </a:t>
            </a:r>
            <a:r>
              <a:rPr lang="en-IN" i="1" dirty="0"/>
              <a:t>Slope </a:t>
            </a:r>
            <a:r>
              <a:rPr lang="en-IN" dirty="0"/>
              <a:t>formula we used will move to the 3dh point and this will give us our 4h point. This will keep on going , but when does it stop? When the value of </a:t>
            </a:r>
            <a:r>
              <a:rPr lang="en-IN" i="1" dirty="0"/>
              <a:t>A</a:t>
            </a:r>
            <a:r>
              <a:rPr lang="en-IN" dirty="0"/>
              <a:t> will be positive AND less than </a:t>
            </a:r>
            <a:r>
              <a:rPr lang="en-IN" i="1" dirty="0"/>
              <a:t>B</a:t>
            </a:r>
            <a:r>
              <a:rPr lang="en-IN" dirty="0"/>
              <a:t> . We can shade an area where the previous condition is true on the graph.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7229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EE865D-5A59-4DD1-A94D-A8DBE4A9E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ll_cols" descr="Diagram&#10;&#10;Description automatically generated">
            <a:hlinkClick r:id="" action="ppaction://media"/>
            <a:extLst>
              <a:ext uri="{FF2B5EF4-FFF2-40B4-BE49-F238E27FC236}">
                <a16:creationId xmlns:a16="http://schemas.microsoft.com/office/drawing/2014/main" id="{94F8E680-362A-439F-998C-3FC8ECC5D2C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12316" y="609441"/>
            <a:ext cx="8767368" cy="493164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E23EFB5-5855-497F-AC57-6C194148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84551"/>
            <a:ext cx="1218895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6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99405E2-1A96-4DBA-A9DC-4C2A1B421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855050-A75B-4DD0-9B56-8B1C7722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7235" y="758246"/>
            <a:ext cx="4658480" cy="538631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60C0F7-61A6-4E64-A77E-AFBD81127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84060" y="0"/>
            <a:ext cx="7507940" cy="76522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263638B-B85B-4C6E-AEB8-04A4B66DA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4" y="1151907"/>
            <a:ext cx="3957064" cy="4622688"/>
          </a:xfrm>
        </p:spPr>
        <p:txBody>
          <a:bodyPr anchor="t">
            <a:normAutofit fontScale="92500" lnSpcReduction="10000"/>
          </a:bodyPr>
          <a:lstStyle/>
          <a:p>
            <a:r>
              <a:rPr lang="en-US" dirty="0"/>
              <a:t>If you noticed carefully then all the arc lengths after tracing the collisions on the graph are equal.</a:t>
            </a:r>
          </a:p>
          <a:p>
            <a:r>
              <a:rPr lang="en-US" dirty="0"/>
              <a:t>So, if we calculate the size of one arc length, we should be able to calculate the number of collisions it takes to reach the end zone.</a:t>
            </a:r>
          </a:p>
          <a:p>
            <a:r>
              <a:rPr lang="en-US" dirty="0"/>
              <a:t>How do we calculate the length?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E817E3-7915-455D-A7D1-3081D96A1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8714" y="1596806"/>
            <a:ext cx="6514470" cy="366438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CF4857D-F003-4CA1-82AB-00900B100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" y="6144564"/>
            <a:ext cx="4656246" cy="7134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791336-FCAA-4174-9303-B3F3748611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715122" y="6167615"/>
            <a:ext cx="7473828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A212158-300D-44D0-9CCE-472C3F669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109423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8521F4-D44A-42C5-9BDB-5CA255540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6241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E6738EB-6FF0-4AF9-8462-57F4494B8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713436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072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" name="Rectangle 90">
            <a:extLst>
              <a:ext uri="{FF2B5EF4-FFF2-40B4-BE49-F238E27FC236}">
                <a16:creationId xmlns:a16="http://schemas.microsoft.com/office/drawing/2014/main" id="{099405E2-1A96-4DBA-A9DC-4C2A1B421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Rectangle 92">
            <a:extLst>
              <a:ext uri="{FF2B5EF4-FFF2-40B4-BE49-F238E27FC236}">
                <a16:creationId xmlns:a16="http://schemas.microsoft.com/office/drawing/2014/main" id="{932FF329-3A87-4F66-BA01-91CD63C81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0"/>
            <a:ext cx="4420926" cy="68381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1A144937-2601-48DD-956B-F578CA92C4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646" y="2145486"/>
            <a:ext cx="3328786" cy="2538198"/>
          </a:xfrm>
          <a:prstGeom prst="rect">
            <a:avLst/>
          </a:prstGeom>
        </p:spPr>
      </p:pic>
      <p:sp>
        <p:nvSpPr>
          <p:cNvPr id="109" name="Rectangle 94">
            <a:extLst>
              <a:ext uri="{FF2B5EF4-FFF2-40B4-BE49-F238E27FC236}">
                <a16:creationId xmlns:a16="http://schemas.microsoft.com/office/drawing/2014/main" id="{BCF4857D-F003-4CA1-82AB-00900B100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146359"/>
            <a:ext cx="4426072" cy="71164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96">
            <a:extLst>
              <a:ext uri="{FF2B5EF4-FFF2-40B4-BE49-F238E27FC236}">
                <a16:creationId xmlns:a16="http://schemas.microsoft.com/office/drawing/2014/main" id="{79855050-A75B-4DD0-9B56-8B1C7722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26076" y="748578"/>
            <a:ext cx="7765922" cy="541903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C5C412-0CDC-41BC-BC3A-5F2FD85C12DD}"/>
              </a:ext>
            </a:extLst>
          </p:cNvPr>
          <p:cNvSpPr txBox="1"/>
          <p:nvPr/>
        </p:nvSpPr>
        <p:spPr>
          <a:xfrm>
            <a:off x="4919472" y="1056362"/>
            <a:ext cx="6627226" cy="1154102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b="1" spc="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Inscribed Angle Theorem</a:t>
            </a:r>
          </a:p>
        </p:txBody>
      </p:sp>
      <p:sp>
        <p:nvSpPr>
          <p:cNvPr id="111" name="Rectangle 98">
            <a:extLst>
              <a:ext uri="{FF2B5EF4-FFF2-40B4-BE49-F238E27FC236}">
                <a16:creationId xmlns:a16="http://schemas.microsoft.com/office/drawing/2014/main" id="{5E6738EB-6FF0-4AF9-8462-57F4494B8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87743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D53AC2F-B163-4620-9489-79DA702D3E5B}"/>
                  </a:ext>
                </a:extLst>
              </p:cNvPr>
              <p:cNvSpPr txBox="1"/>
              <p:nvPr/>
            </p:nvSpPr>
            <p:spPr>
              <a:xfrm>
                <a:off x="4921857" y="2268656"/>
                <a:ext cx="6627226" cy="3505938"/>
              </a:xfrm>
              <a:prstGeom prst="rect">
                <a:avLst/>
              </a:prstGeom>
            </p:spPr>
            <p:txBody>
              <a:bodyPr vert="horz" lIns="109728" tIns="109728" rIns="109728" bIns="91440" rtlCol="0" anchor="t">
                <a:normAutofit/>
              </a:bodyPr>
              <a:lstStyle/>
              <a:p>
                <a:pPr>
                  <a:lnSpc>
                    <a:spcPct val="140000"/>
                  </a:lnSpc>
                  <a:spcBef>
                    <a:spcPts val="930"/>
                  </a:spcBef>
                  <a:buFont typeface="Corbel" panose="020B0503020204020204" pitchFamily="34" charset="0"/>
                </a:pPr>
                <a:r>
                  <a:rPr lang="en-US" spc="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We can use the </a:t>
                </a:r>
                <a:r>
                  <a:rPr lang="en-US" i="1" spc="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Inscribed Angle Theorem</a:t>
                </a:r>
                <a:r>
                  <a:rPr lang="en-US" b="1" i="1" spc="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b="1" spc="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pc="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which states that on any given circle , if there are 3 points, </a:t>
                </a:r>
                <a14:m>
                  <m:oMath xmlns:m="http://schemas.openxmlformats.org/officeDocument/2006/math">
                    <m:r>
                      <a:rPr lang="en-US" b="0" i="1" spc="15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pc="15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1, </m:t>
                    </m:r>
                    <m:r>
                      <a:rPr lang="en-US" b="0" i="1" spc="15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pc="15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2, </m:t>
                    </m:r>
                    <m:r>
                      <a:rPr lang="en-US" b="0" i="1" spc="15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pc="15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3 </m:t>
                    </m:r>
                  </m:oMath>
                </a14:m>
                <a:r>
                  <a:rPr lang="en-US" spc="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then the angle P1-P2-P3 is half of the angle created by P1-Centre-P3 . Let’s call the angle </a:t>
                </a:r>
                <a14:m>
                  <m:oMath xmlns:m="http://schemas.openxmlformats.org/officeDocument/2006/math">
                    <m:r>
                      <a:rPr lang="en-US" i="1" spc="15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0" spc="15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pc="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and the one with the </a:t>
                </a:r>
                <a:r>
                  <a:rPr lang="en-US" spc="15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centre</a:t>
                </a:r>
                <a:r>
                  <a:rPr lang="en-US" spc="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pc="15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pc="15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pc="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.  Unless P2 is between P1, P2.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D53AC2F-B163-4620-9489-79DA702D3E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1857" y="2268656"/>
                <a:ext cx="6627226" cy="3505938"/>
              </a:xfrm>
              <a:prstGeom prst="rect">
                <a:avLst/>
              </a:prstGeom>
              <a:blipFill>
                <a:blip r:embed="rId3"/>
                <a:stretch>
                  <a:fillRect l="-460" r="-4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" name="Rectangle 100">
            <a:extLst>
              <a:ext uri="{FF2B5EF4-FFF2-40B4-BE49-F238E27FC236}">
                <a16:creationId xmlns:a16="http://schemas.microsoft.com/office/drawing/2014/main" id="{DB791336-FCAA-4174-9303-B3F3748611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94069" y="6167615"/>
            <a:ext cx="7794882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02">
            <a:extLst>
              <a:ext uri="{FF2B5EF4-FFF2-40B4-BE49-F238E27FC236}">
                <a16:creationId xmlns:a16="http://schemas.microsoft.com/office/drawing/2014/main" id="{CA212158-300D-44D0-9CCE-472C3F669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109423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04">
            <a:extLst>
              <a:ext uri="{FF2B5EF4-FFF2-40B4-BE49-F238E27FC236}">
                <a16:creationId xmlns:a16="http://schemas.microsoft.com/office/drawing/2014/main" id="{988521F4-D44A-42C5-9BDB-5CA255540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4070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6719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Rectangle 70">
            <a:extLst>
              <a:ext uri="{FF2B5EF4-FFF2-40B4-BE49-F238E27FC236}">
                <a16:creationId xmlns:a16="http://schemas.microsoft.com/office/drawing/2014/main" id="{099405E2-1A96-4DBA-A9DC-4C2A1B421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72">
            <a:extLst>
              <a:ext uri="{FF2B5EF4-FFF2-40B4-BE49-F238E27FC236}">
                <a16:creationId xmlns:a16="http://schemas.microsoft.com/office/drawing/2014/main" id="{932FF329-3A87-4F66-BA01-91CD63C81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0"/>
            <a:ext cx="4420926" cy="68381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508963-F82B-486C-B0AF-89FC55BAE6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37325"/>
          <a:stretch/>
        </p:blipFill>
        <p:spPr>
          <a:xfrm>
            <a:off x="564646" y="1734949"/>
            <a:ext cx="3328786" cy="3359272"/>
          </a:xfrm>
          <a:prstGeom prst="rect">
            <a:avLst/>
          </a:prstGeom>
        </p:spPr>
      </p:pic>
      <p:sp>
        <p:nvSpPr>
          <p:cNvPr id="87" name="Rectangle 74">
            <a:extLst>
              <a:ext uri="{FF2B5EF4-FFF2-40B4-BE49-F238E27FC236}">
                <a16:creationId xmlns:a16="http://schemas.microsoft.com/office/drawing/2014/main" id="{BCF4857D-F003-4CA1-82AB-00900B100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146359"/>
            <a:ext cx="4426072" cy="71164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76">
            <a:extLst>
              <a:ext uri="{FF2B5EF4-FFF2-40B4-BE49-F238E27FC236}">
                <a16:creationId xmlns:a16="http://schemas.microsoft.com/office/drawing/2014/main" id="{79855050-A75B-4DD0-9B56-8B1C7722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26076" y="748578"/>
            <a:ext cx="7765922" cy="541903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78">
            <a:extLst>
              <a:ext uri="{FF2B5EF4-FFF2-40B4-BE49-F238E27FC236}">
                <a16:creationId xmlns:a16="http://schemas.microsoft.com/office/drawing/2014/main" id="{5E6738EB-6FF0-4AF9-8462-57F4494B8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87743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DFFB63-3B13-477E-A6B4-B7A5B4419A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21857" y="2268656"/>
                <a:ext cx="6627226" cy="3505938"/>
              </a:xfrm>
            </p:spPr>
            <p:txBody>
              <a:bodyPr anchor="t">
                <a:normAutofit fontScale="92500" lnSpcReduction="10000"/>
              </a:bodyPr>
              <a:lstStyle/>
              <a:p>
                <a:r>
                  <a:rPr lang="en-IN" dirty="0"/>
                  <a:t>So If we use the Inscribed Angle Theorem in our graph, the length of one arc would be 2</a:t>
                </a:r>
                <a14:m>
                  <m:oMath xmlns:m="http://schemas.openxmlformats.org/officeDocument/2006/math">
                    <m:r>
                      <a:rPr lang="en-I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GB" dirty="0"/>
                  <a:t> in radians. So we just have to measure how many time </a:t>
                </a:r>
                <a:r>
                  <a:rPr lang="en-IN" dirty="0"/>
                  <a:t>2</a:t>
                </a:r>
                <a14:m>
                  <m:oMath xmlns:m="http://schemas.openxmlformats.org/officeDocument/2006/math">
                    <m:r>
                      <a:rPr lang="en-I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GB" dirty="0"/>
                  <a:t> is to be added to get a result less than 2</a:t>
                </a:r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GB" dirty="0"/>
                  <a:t>.</a:t>
                </a:r>
              </a:p>
              <a:p>
                <a:r>
                  <a:rPr lang="en-IN" dirty="0"/>
                  <a:t>2</a:t>
                </a:r>
                <a14:m>
                  <m:oMath xmlns:m="http://schemas.openxmlformats.org/officeDocument/2006/math">
                    <m:r>
                      <a:rPr lang="en-I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GB" dirty="0"/>
                  <a:t>+</a:t>
                </a:r>
                <a:r>
                  <a:rPr lang="en-IN" dirty="0"/>
                  <a:t> 2</a:t>
                </a:r>
                <a14:m>
                  <m:oMath xmlns:m="http://schemas.openxmlformats.org/officeDocument/2006/math">
                    <m:r>
                      <a:rPr lang="en-I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GB" dirty="0"/>
                  <a:t>+.....+</a:t>
                </a:r>
                <a:r>
                  <a:rPr lang="en-IN" dirty="0"/>
                  <a:t> 2</a:t>
                </a:r>
                <a14:m>
                  <m:oMath xmlns:m="http://schemas.openxmlformats.org/officeDocument/2006/math">
                    <m:r>
                      <a:rPr lang="en-I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GB" dirty="0"/>
                  <a:t>&lt; 2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GB" dirty="0"/>
                  <a:t> } Max Number of times? = Number of collisions.</a:t>
                </a:r>
              </a:p>
              <a:p>
                <a:r>
                  <a:rPr lang="en-GB" dirty="0"/>
                  <a:t>In Other words what the maximal integer multiple of </a:t>
                </a:r>
                <a14:m>
                  <m:oMath xmlns:m="http://schemas.openxmlformats.org/officeDocument/2006/math">
                    <m:r>
                      <a:rPr lang="en-IN" sz="1800" b="1" i="1" kern="1200" spc="150" baseline="0">
                        <a:solidFill>
                          <a:srgbClr val="40404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𝜽</m:t>
                    </m:r>
                  </m:oMath>
                </a14:m>
                <a:r>
                  <a:rPr lang="en-GB" sz="1800" b="1" kern="1200" spc="150" baseline="0" dirty="0">
                    <a:solidFill>
                      <a:srgbClr val="404040"/>
                    </a:solidFill>
                    <a:effectLst/>
                    <a:latin typeface="Meiryo" panose="020B0604030504040204" pitchFamily="34" charset="-128"/>
                    <a:ea typeface="+mn-ea"/>
                    <a:cs typeface="+mn-cs"/>
                  </a:rPr>
                  <a:t> &lt;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𝝅</m:t>
                    </m:r>
                    <m:r>
                      <a:rPr lang="en-IN" b="1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800" b="1" kern="1200" spc="150" baseline="0" dirty="0">
                    <a:solidFill>
                      <a:srgbClr val="404040"/>
                    </a:solidFill>
                    <a:effectLst/>
                    <a:latin typeface="Meiryo" panose="020B0604030504040204" pitchFamily="34" charset="-128"/>
                    <a:ea typeface="+mn-ea"/>
                    <a:cs typeface="+mn-cs"/>
                  </a:rPr>
                  <a:t>? </a:t>
                </a:r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DFFB63-3B13-477E-A6B4-B7A5B4419A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21857" y="2268656"/>
                <a:ext cx="6627226" cy="3505938"/>
              </a:xfrm>
              <a:blipFill>
                <a:blip r:embed="rId3"/>
                <a:stretch>
                  <a:fillRect l="-276" r="-2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Rectangle 80">
            <a:extLst>
              <a:ext uri="{FF2B5EF4-FFF2-40B4-BE49-F238E27FC236}">
                <a16:creationId xmlns:a16="http://schemas.microsoft.com/office/drawing/2014/main" id="{DB791336-FCAA-4174-9303-B3F3748611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94069" y="6167615"/>
            <a:ext cx="7794882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A212158-300D-44D0-9CCE-472C3F669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109423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88521F4-D44A-42C5-9BDB-5CA255540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4070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9933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5686EB6-77EC-46F3-8578-03A959E6F61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IN" dirty="0"/>
                  <a:t>Let’s Compute </a:t>
                </a:r>
                <a14:m>
                  <m:oMath xmlns:m="http://schemas.openxmlformats.org/officeDocument/2006/math">
                    <m:r>
                      <a:rPr lang="en-I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5686EB6-77EC-46F3-8578-03A959E6F6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8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1D3755-B3B8-46F9-B879-87807410C9D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76671" y="159489"/>
                <a:ext cx="6172412" cy="5743122"/>
              </a:xfrm>
            </p:spPr>
            <p:txBody>
              <a:bodyPr>
                <a:normAutofit/>
              </a:bodyPr>
              <a:lstStyle/>
              <a:p>
                <a:endParaRPr lang="en-IN" dirty="0"/>
              </a:p>
              <a:p>
                <a:r>
                  <a:rPr lang="en-IN" dirty="0"/>
                  <a:t>In this case let m1=100kg, and m2=1.</a:t>
                </a:r>
              </a:p>
              <a:p>
                <a:r>
                  <a:rPr lang="en-IN" dirty="0"/>
                  <a:t>Remember the </a:t>
                </a:r>
                <a14:m>
                  <m:oMath xmlns:m="http://schemas.openxmlformats.org/officeDocument/2006/math">
                    <m:r>
                      <a:rPr lang="en-IN" b="1" i="0" smtClean="0">
                        <a:latin typeface="Cambria Math" panose="02040503050406030204" pitchFamily="18" charset="0"/>
                      </a:rPr>
                      <m:t>𝐒𝐥𝐨𝐩𝐞</m:t>
                    </m:r>
                    <m:r>
                      <a:rPr lang="en-IN" b="1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1" i="1" smtClean="0">
                            <a:latin typeface="Cambria Math" panose="02040503050406030204" pitchFamily="18" charset="0"/>
                          </a:rPr>
                          <m:t>𝒓𝒊𝒔𝒆</m:t>
                        </m:r>
                      </m:num>
                      <m:den>
                        <m:r>
                          <a:rPr lang="en-IN" b="1" i="1" smtClean="0">
                            <a:latin typeface="Cambria Math" panose="02040503050406030204" pitchFamily="18" charset="0"/>
                          </a:rPr>
                          <m:t>𝒓𝒖𝒏</m:t>
                        </m:r>
                      </m:den>
                    </m:f>
                    <m:r>
                      <a:rPr lang="en-IN" b="1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I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IN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IN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IN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IN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e>
                        </m:rad>
                      </m:den>
                    </m:f>
                    <m:r>
                      <a:rPr lang="en-IN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en-IN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en-GB" dirty="0"/>
                  <a:t> formula? This would mean that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𝒕𝒂𝒏</m:t>
                      </m:r>
                      <m:d>
                        <m:dPr>
                          <m:ctrlPr>
                            <a:rPr lang="en-IN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I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𝒓𝒖𝒏</m:t>
                          </m:r>
                        </m:num>
                        <m:den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𝒓𝒊𝒔𝒆</m:t>
                          </m:r>
                        </m:den>
                      </m:f>
                      <m:r>
                        <a:rPr lang="en-IN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And therefore: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  <m:r>
                        <a:rPr lang="en-I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𝒂𝒓𝒄𝒕𝒂𝒏</m:t>
                      </m:r>
                      <m:d>
                        <m:dPr>
                          <m:ctrlP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b="1" dirty="0">
                  <a:ea typeface="Cambria Math" panose="02040503050406030204" pitchFamily="18" charset="0"/>
                </a:endParaRPr>
              </a:p>
              <a:p>
                <a:r>
                  <a:rPr lang="en-GB" dirty="0"/>
                  <a:t>More generally 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  <m:r>
                        <a:rPr lang="en-I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𝒂𝒓𝒄𝒕𝒂𝒏</m:t>
                      </m:r>
                      <m:d>
                        <m:dPr>
                          <m:ctrlP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IN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IN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𝒎</m:t>
                                  </m:r>
                                  <m:r>
                                    <a:rPr lang="en-IN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</m:rad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IN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IN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𝒎</m:t>
                                  </m:r>
                                  <m:r>
                                    <a:rPr lang="en-IN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IN" b="1" dirty="0">
                  <a:ea typeface="Cambria Math" panose="02040503050406030204" pitchFamily="18" charset="0"/>
                </a:endParaRP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1D3755-B3B8-46F9-B879-87807410C9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76671" y="159489"/>
                <a:ext cx="6172412" cy="5743122"/>
              </a:xfrm>
              <a:blipFill>
                <a:blip r:embed="rId3"/>
                <a:stretch>
                  <a:fillRect l="-4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90584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E6BB9C-ED9C-4184-B7BE-71541CB7B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Result of Arctan?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64A968-319D-4CDB-AE23-9C502BEB8F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35371" y="2702257"/>
                <a:ext cx="9935571" cy="3426158"/>
              </a:xfrm>
            </p:spPr>
            <p:txBody>
              <a:bodyPr anchor="t">
                <a:normAutofit fontScale="92500"/>
              </a:bodyPr>
              <a:lstStyle/>
              <a:p>
                <a:r>
                  <a:rPr lang="en-IN" dirty="0"/>
                  <a:t>So If the inverse tangent formula is plugged into a calculator, the result is very, very close to the value it self: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 →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𝒂𝒓𝒄𝒕𝒂𝒏</m:t>
                      </m:r>
                      <m:d>
                        <m:dPr>
                          <m:ctrlPr>
                            <a:rPr lang="en-IN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e>
                      </m:d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𝟎𝟗𝟗𝟔𝟔𝟖𝟔𝟓𝟐𝟒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. . .</m:t>
                      </m:r>
                      <m:r>
                        <a:rPr lang="en-I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I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I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I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IN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 →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𝒂𝒓𝒄𝒕𝒂𝒏</m:t>
                      </m:r>
                      <m:d>
                        <m:dPr>
                          <m:ctrlPr>
                            <a:rPr lang="en-IN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  <m:t>𝟏𝟎𝟎</m:t>
                              </m:r>
                            </m:den>
                          </m:f>
                        </m:e>
                      </m:d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𝟎𝟎𝟗𝟗𝟗𝟗𝟔𝟔𝟔𝟔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. . .</m:t>
                      </m:r>
                      <m:r>
                        <a:rPr lang="en-I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I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I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I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𝟎𝟏</m:t>
                      </m:r>
                    </m:oMath>
                  </m:oMathPara>
                </a14:m>
                <a:endParaRPr lang="en-IN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 →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𝒂𝒓𝒄𝒕𝒂𝒏</m:t>
                      </m:r>
                      <m:d>
                        <m:dPr>
                          <m:ctrlPr>
                            <a:rPr lang="en-IN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  <m:t>𝟎𝟎𝟎</m:t>
                              </m:r>
                            </m:den>
                          </m:f>
                        </m:e>
                      </m:d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𝟎𝟎𝟎𝟗𝟗𝟗𝟗𝟗𝟗𝟔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. . .</m:t>
                      </m:r>
                      <m:r>
                        <a:rPr lang="en-I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I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I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I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𝟎𝟎𝟏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64A968-319D-4CDB-AE23-9C502BEB8F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35371" y="2702257"/>
                <a:ext cx="9935571" cy="3426158"/>
              </a:xfrm>
              <a:blipFill>
                <a:blip r:embed="rId2"/>
                <a:stretch>
                  <a:fillRect l="-245" r="-2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5566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-2946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24838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E985ED-C957-4993-9C52-195CBF656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2" y="4790620"/>
            <a:ext cx="10013709" cy="1200303"/>
          </a:xfrm>
        </p:spPr>
        <p:txBody>
          <a:bodyPr>
            <a:normAutofit fontScale="90000"/>
          </a:bodyPr>
          <a:lstStyle/>
          <a:p>
            <a:r>
              <a:rPr lang="en-IN" dirty="0">
                <a:solidFill>
                  <a:schemeClr val="bg1"/>
                </a:solidFill>
              </a:rPr>
              <a:t>This is why the number of collisions are digits of PI.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4790620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342C4B-A333-4308-A4DC-965F68FB36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35372" y="0"/>
                <a:ext cx="9935571" cy="4408228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GB" dirty="0"/>
                  <a:t>If N max integer multiplied with the arctan that won’t surpass </a:t>
                </a:r>
                <a14:m>
                  <m:oMath xmlns:m="http://schemas.openxmlformats.org/officeDocument/2006/math">
                    <m:r>
                      <a:rPr lang="en-GB" b="1" i="1" kern="1200" spc="150" baseline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GB" dirty="0"/>
                  <a:t> then N would be the same as the number of collisions.</a:t>
                </a:r>
                <a:endParaRPr lang="en-IN" dirty="0"/>
              </a:p>
              <a:p>
                <a:pPr>
                  <a:lnSpc>
                    <a:spcPct val="130000"/>
                  </a:lnSpc>
                </a:pPr>
                <a:r>
                  <a:rPr lang="en-IN" dirty="0"/>
                  <a:t>Therefore, if we take 100:1 as the mass ratio m1:m2 then it’s arctan would be 0.0099996667 </a:t>
                </a:r>
                <a14:m>
                  <m:oMath xmlns:m="http://schemas.openxmlformats.org/officeDocument/2006/math">
                    <m:r>
                      <a:rPr lang="en-I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dirty="0"/>
                  <a:t> 0.01 </a:t>
                </a:r>
              </a:p>
              <a:p>
                <a:pPr>
                  <a:lnSpc>
                    <a:spcPct val="130000"/>
                  </a:lnSpc>
                </a:pPr>
                <a:r>
                  <a:rPr lang="en-GB" dirty="0">
                    <a:solidFill>
                      <a:srgbClr val="4FD16E"/>
                    </a:solidFill>
                  </a:rPr>
                  <a:t>314*0.01 &lt; </a:t>
                </a:r>
                <a14:m>
                  <m:oMath xmlns:m="http://schemas.openxmlformats.org/officeDocument/2006/math">
                    <m:r>
                      <a:rPr lang="en-GB" b="1" i="1" kern="1200" spc="150" baseline="0" smtClean="0">
                        <a:solidFill>
                          <a:srgbClr val="4FD16E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endParaRPr lang="en-GB" dirty="0">
                  <a:solidFill>
                    <a:srgbClr val="4FD16E"/>
                  </a:solidFill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GB" dirty="0">
                    <a:solidFill>
                      <a:srgbClr val="FF0000"/>
                    </a:solidFill>
                  </a:rPr>
                  <a:t>315*0.01 &gt;</a:t>
                </a:r>
                <a:r>
                  <a:rPr lang="en-GB" b="1" kern="1200" spc="150" baseline="0" dirty="0">
                    <a:solidFill>
                      <a:srgbClr val="FF0000"/>
                    </a:solidFill>
                    <a:effectLst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b="1" i="1" kern="1200" spc="150" baseline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GB" dirty="0"/>
                  <a:t>With the mass ratio of 10,000:1 , inverse tangent would be 𝟎.𝟎𝟎𝟎𝟗𝟗𝟗𝟗𝟗𝟗𝟔</a:t>
                </a:r>
                <a14:m>
                  <m:oMath xmlns:m="http://schemas.openxmlformats.org/officeDocument/2006/math">
                    <m:r>
                      <a:rPr lang="en-IN" b="1" i="0" kern="1200" spc="150" baseline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IN" b="1" i="1" kern="1200" spc="150" baseline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dirty="0"/>
                  <a:t> 0.001</a:t>
                </a:r>
              </a:p>
              <a:p>
                <a:pPr>
                  <a:lnSpc>
                    <a:spcPct val="130000"/>
                  </a:lnSpc>
                </a:pPr>
                <a:r>
                  <a:rPr lang="en-GB" dirty="0">
                    <a:solidFill>
                      <a:srgbClr val="4FD16E"/>
                    </a:solidFill>
                  </a:rPr>
                  <a:t>3141*0.001 &lt; </a:t>
                </a:r>
                <a14:m>
                  <m:oMath xmlns:m="http://schemas.openxmlformats.org/officeDocument/2006/math">
                    <m:r>
                      <a:rPr lang="en-GB" b="1" i="1" kern="1200" spc="150" baseline="0" smtClean="0">
                        <a:solidFill>
                          <a:srgbClr val="4FD16E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endParaRPr lang="en-GB" dirty="0">
                  <a:solidFill>
                    <a:srgbClr val="4FD16E"/>
                  </a:solidFill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GB" dirty="0">
                    <a:solidFill>
                      <a:srgbClr val="FF0000"/>
                    </a:solidFill>
                  </a:rPr>
                  <a:t>3142*0.001 &gt; </a:t>
                </a:r>
                <a14:m>
                  <m:oMath xmlns:m="http://schemas.openxmlformats.org/officeDocument/2006/math">
                    <m:r>
                      <a:rPr lang="en-GB" b="1" i="1" kern="1200" spc="150" baseline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342C4B-A333-4308-A4DC-965F68FB36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35372" y="0"/>
                <a:ext cx="9935571" cy="4408228"/>
              </a:xfrm>
              <a:blipFill>
                <a:blip r:embed="rId2"/>
                <a:stretch>
                  <a:fillRect l="-368" r="-184" b="-17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61422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526924-84D3-45FB-A5FE-62D8FCBF5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2A6256-1DD0-4E4B-A8B3-9A711B4D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60540-185E-4652-BFD2-9B362EF3B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E6BB9C-ED9C-4184-B7BE-71541CB7B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Sources: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9789F4-85C1-41A0-83EB-992E22210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9D367D-6DD2-4A7C-8918-0DCAC297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4A968-319D-4CDB-AE23-9C502BEB8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5371" y="2702257"/>
            <a:ext cx="9935571" cy="3426158"/>
          </a:xfrm>
        </p:spPr>
        <p:txBody>
          <a:bodyPr anchor="t">
            <a:normAutofit/>
          </a:bodyPr>
          <a:lstStyle/>
          <a:p>
            <a:r>
              <a:rPr lang="en-IN" dirty="0"/>
              <a:t>This question and answer was found on </a:t>
            </a:r>
            <a:r>
              <a:rPr lang="en-IN" dirty="0">
                <a:hlinkClick r:id="rId2"/>
              </a:rPr>
              <a:t>3Blue1Brown</a:t>
            </a:r>
            <a:endParaRPr lang="en-IN" dirty="0"/>
          </a:p>
          <a:p>
            <a:endParaRPr lang="en-IN" dirty="0"/>
          </a:p>
          <a:p>
            <a:r>
              <a:rPr lang="en-IN" dirty="0"/>
              <a:t>The video with the </a:t>
            </a:r>
            <a:r>
              <a:rPr lang="en-IN" dirty="0">
                <a:hlinkClick r:id="rId3"/>
              </a:rPr>
              <a:t>Question</a:t>
            </a:r>
            <a:r>
              <a:rPr lang="en-IN" dirty="0"/>
              <a:t> and </a:t>
            </a:r>
            <a:r>
              <a:rPr lang="en-IN" dirty="0">
                <a:hlinkClick r:id="rId4"/>
              </a:rPr>
              <a:t>Answer</a:t>
            </a:r>
            <a:r>
              <a:rPr lang="en-IN" dirty="0"/>
              <a:t> .</a:t>
            </a:r>
          </a:p>
          <a:p>
            <a:endParaRPr lang="en-GB" dirty="0"/>
          </a:p>
          <a:p>
            <a:r>
              <a:rPr lang="en-GB" dirty="0"/>
              <a:t>The video clips and pictures in this presentation belong to 3Blue1Brown and I do not own them.</a:t>
            </a:r>
          </a:p>
        </p:txBody>
      </p:sp>
    </p:spTree>
    <p:extLst>
      <p:ext uri="{BB962C8B-B14F-4D97-AF65-F5344CB8AC3E}">
        <p14:creationId xmlns:p14="http://schemas.microsoft.com/office/powerpoint/2010/main" val="25719022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6">
            <a:extLst>
              <a:ext uri="{FF2B5EF4-FFF2-40B4-BE49-F238E27FC236}">
                <a16:creationId xmlns:a16="http://schemas.microsoft.com/office/drawing/2014/main" id="{1ED69555-EE48-4B19-812B-4E1068DBF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3754" y="0"/>
            <a:ext cx="4618246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57">
            <a:extLst>
              <a:ext uri="{FF2B5EF4-FFF2-40B4-BE49-F238E27FC236}">
                <a16:creationId xmlns:a16="http://schemas.microsoft.com/office/drawing/2014/main" id="{57AEB73D-F521-4B19-820F-12DB6BCC8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8" name="Rectangle 10">
            <a:extLst>
              <a:ext uri="{FF2B5EF4-FFF2-40B4-BE49-F238E27FC236}">
                <a16:creationId xmlns:a16="http://schemas.microsoft.com/office/drawing/2014/main" id="{6B72EEBA-3A5D-41CE-8465-A45A0F656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0121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12">
            <a:extLst>
              <a:ext uri="{FF2B5EF4-FFF2-40B4-BE49-F238E27FC236}">
                <a16:creationId xmlns:a16="http://schemas.microsoft.com/office/drawing/2014/main" id="{EA164D6B-6878-4B9F-A2D0-985D39B17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14">
            <a:extLst>
              <a:ext uri="{FF2B5EF4-FFF2-40B4-BE49-F238E27FC236}">
                <a16:creationId xmlns:a16="http://schemas.microsoft.com/office/drawing/2014/main" id="{362F176A-9349-4CD7-8042-59C0200C8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57648" y="-4078"/>
            <a:ext cx="3031302" cy="105654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6">
            <a:extLst>
              <a:ext uri="{FF2B5EF4-FFF2-40B4-BE49-F238E27FC236}">
                <a16:creationId xmlns:a16="http://schemas.microsoft.com/office/drawing/2014/main" id="{3CC6B177-0D45-4129-AAC6-121B645D06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69788"/>
            <a:ext cx="647701" cy="50978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8">
            <a:extLst>
              <a:ext uri="{FF2B5EF4-FFF2-40B4-BE49-F238E27FC236}">
                <a16:creationId xmlns:a16="http://schemas.microsoft.com/office/drawing/2014/main" id="{32C3162B-47DE-4EA0-A4BE-9A143AEC6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7513" y="1069788"/>
            <a:ext cx="8516959" cy="50768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F3CAC8-1CDF-44B9-8205-1FD10C4C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89" y="1709530"/>
            <a:ext cx="7366236" cy="3311479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25000"/>
              </a:lnSpc>
            </a:pPr>
            <a:r>
              <a:rPr lang="en-US" sz="6100" b="0" cap="all">
                <a:solidFill>
                  <a:schemeClr val="bg1"/>
                </a:solidFill>
              </a:rPr>
              <a:t>Thank You,</a:t>
            </a:r>
            <a:br>
              <a:rPr lang="en-US" sz="6100" b="0" cap="all">
                <a:solidFill>
                  <a:schemeClr val="bg1"/>
                </a:solidFill>
              </a:rPr>
            </a:br>
            <a:r>
              <a:rPr lang="en-US" sz="6100" b="0" cap="all">
                <a:solidFill>
                  <a:schemeClr val="bg1"/>
                </a:solidFill>
              </a:rPr>
              <a:t>~Hriday Barot</a:t>
            </a:r>
          </a:p>
        </p:txBody>
      </p:sp>
      <p:sp>
        <p:nvSpPr>
          <p:cNvPr id="34" name="Rectangle 20">
            <a:extLst>
              <a:ext uri="{FF2B5EF4-FFF2-40B4-BE49-F238E27FC236}">
                <a16:creationId xmlns:a16="http://schemas.microsoft.com/office/drawing/2014/main" id="{91DF095C-665A-4B22-A777-D3196F495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4472" y="1052464"/>
            <a:ext cx="3027528" cy="5115151"/>
          </a:xfrm>
          <a:prstGeom prst="rect">
            <a:avLst/>
          </a:prstGeom>
          <a:solidFill>
            <a:schemeClr val="bg2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85AAE23-FCB6-4663-907C-0110B0FDC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6167615"/>
            <a:ext cx="12185902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C969C2C-E7E3-4052-87D4-61E733EC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112401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C60369F-A41B-4D6E-8990-30E2715C57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1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E9A171F-91A7-42F8-B25C-E38B244E7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1031500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254782"/>
      </p:ext>
    </p:extLst>
  </p:cSld>
  <p:clrMapOvr>
    <a:masterClrMapping/>
  </p:clrMapOvr>
</p:sld>
</file>

<file path=ppt/theme/theme1.xml><?xml version="1.0" encoding="utf-8"?>
<a:theme xmlns:a="http://schemas.openxmlformats.org/drawingml/2006/main" name="ShojiVTI">
  <a:themeElements>
    <a:clrScheme name="Shoji">
      <a:dk1>
        <a:sysClr val="windowText" lastClr="000000"/>
      </a:dk1>
      <a:lt1>
        <a:sysClr val="window" lastClr="FFFFFF"/>
      </a:lt1>
      <a:dk2>
        <a:srgbClr val="595460"/>
      </a:dk2>
      <a:lt2>
        <a:srgbClr val="EBEDEB"/>
      </a:lt2>
      <a:accent1>
        <a:srgbClr val="97A7B8"/>
      </a:accent1>
      <a:accent2>
        <a:srgbClr val="A5B592"/>
      </a:accent2>
      <a:accent3>
        <a:srgbClr val="CED228"/>
      </a:accent3>
      <a:accent4>
        <a:srgbClr val="D1C499"/>
      </a:accent4>
      <a:accent5>
        <a:srgbClr val="BDB3B6"/>
      </a:accent5>
      <a:accent6>
        <a:srgbClr val="C5A98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ojiVTI" id="{00D0DDEB-E771-48E5-9E96-0647434F08B1}" vid="{9D22D596-7FD0-4F89-958C-AD79A09491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1910</TotalTime>
  <Words>1312</Words>
  <Application>Microsoft Office PowerPoint</Application>
  <PresentationFormat>Widescreen</PresentationFormat>
  <Paragraphs>101</Paragraphs>
  <Slides>29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Meiryo</vt:lpstr>
      <vt:lpstr>Calibri</vt:lpstr>
      <vt:lpstr>Cambria Math</vt:lpstr>
      <vt:lpstr>Corbel</vt:lpstr>
      <vt:lpstr>ShojiVTI</vt:lpstr>
      <vt:lpstr>The Block Puzzle</vt:lpstr>
      <vt:lpstr>Let’s Imaging a 2D plane, where there is no Friction. On the left side is a wall. There are 2 blocks on the plane. Let the block on the right be “B” and on the left “A”.</vt:lpstr>
      <vt:lpstr> Let “B” have a constant velocity &gt;0, it moves and hits box A, next A hits the wall and reflects, and hits B for the last time. There were 3 collisions.</vt:lpstr>
      <vt:lpstr>Let’s do the same thing, but this time with A=1kg and B=100kg</vt:lpstr>
      <vt:lpstr>Let’s go it again with B= 10,000 kg</vt:lpstr>
      <vt:lpstr>And this time with B is 1,000,000</vt:lpstr>
      <vt:lpstr>So why Did just tell you a bunch of numbers?</vt:lpstr>
      <vt:lpstr>To understand all that, First we need to compute the velocity of both Boxes, and every time after they collide. </vt:lpstr>
      <vt:lpstr>Let’s name some Variables.</vt:lpstr>
      <vt:lpstr>Conservation Of Energy.</vt:lpstr>
      <vt:lpstr>Conservation of Momentum</vt:lpstr>
      <vt:lpstr>PowerPoint Presentation</vt:lpstr>
      <vt:lpstr>PowerPoint Presentation</vt:lpstr>
      <vt:lpstr>Why Not Turn this Ellipse to a circle?</vt:lpstr>
      <vt:lpstr>What next?</vt:lpstr>
      <vt:lpstr>How do we use it?</vt:lpstr>
      <vt:lpstr>PowerPoint Presentation</vt:lpstr>
      <vt:lpstr>PowerPoint Presentation</vt:lpstr>
      <vt:lpstr>Well, next A will hit B. What will be the new velocity?</vt:lpstr>
      <vt:lpstr>What about the other collisions?</vt:lpstr>
      <vt:lpstr>PowerPoint Presentation</vt:lpstr>
      <vt:lpstr>PowerPoint Presentation</vt:lpstr>
      <vt:lpstr>PowerPoint Presentation</vt:lpstr>
      <vt:lpstr>PowerPoint Presentation</vt:lpstr>
      <vt:lpstr>Let’s Compute θ</vt:lpstr>
      <vt:lpstr>Result of Arctan?</vt:lpstr>
      <vt:lpstr>This is why the number of collisions are digits of PI.</vt:lpstr>
      <vt:lpstr>Sources:</vt:lpstr>
      <vt:lpstr>Thank You, ~Hriday Barot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Block Puzzle</dc:title>
  <dc:creator>Hriday Barot</dc:creator>
  <cp:lastModifiedBy>Hriday Barot</cp:lastModifiedBy>
  <cp:revision>46</cp:revision>
  <dcterms:created xsi:type="dcterms:W3CDTF">2021-02-12T11:00:48Z</dcterms:created>
  <dcterms:modified xsi:type="dcterms:W3CDTF">2021-02-15T20:42:24Z</dcterms:modified>
</cp:coreProperties>
</file>